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1"/>
  </p:notesMasterIdLst>
  <p:sldIdLst>
    <p:sldId id="256" r:id="rId5"/>
    <p:sldId id="257" r:id="rId6"/>
    <p:sldId id="258" r:id="rId7"/>
    <p:sldId id="280" r:id="rId8"/>
    <p:sldId id="265" r:id="rId9"/>
    <p:sldId id="266" r:id="rId10"/>
    <p:sldId id="282" r:id="rId11"/>
    <p:sldId id="267" r:id="rId12"/>
    <p:sldId id="283" r:id="rId13"/>
    <p:sldId id="268" r:id="rId14"/>
    <p:sldId id="269" r:id="rId15"/>
    <p:sldId id="284" r:id="rId16"/>
    <p:sldId id="270" r:id="rId17"/>
    <p:sldId id="271" r:id="rId18"/>
    <p:sldId id="272" r:id="rId19"/>
    <p:sldId id="285" r:id="rId20"/>
    <p:sldId id="273" r:id="rId21"/>
    <p:sldId id="274" r:id="rId22"/>
    <p:sldId id="286" r:id="rId23"/>
    <p:sldId id="275" r:id="rId24"/>
    <p:sldId id="287" r:id="rId25"/>
    <p:sldId id="276" r:id="rId26"/>
    <p:sldId id="288" r:id="rId27"/>
    <p:sldId id="277" r:id="rId28"/>
    <p:sldId id="290" r:id="rId29"/>
    <p:sldId id="278" r:id="rId30"/>
  </p:sldIdLst>
  <p:sldSz cx="9144000" cy="5143500" type="screen16x9"/>
  <p:notesSz cx="6858000" cy="9144000"/>
  <p:embeddedFontLst>
    <p:embeddedFont>
      <p:font typeface="Montserrat" panose="00000500000000000000"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13">
          <p15:clr>
            <a:srgbClr val="747775"/>
          </p15:clr>
        </p15:guide>
        <p15:guide id="2" pos="5647">
          <p15:clr>
            <a:srgbClr val="747775"/>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FAF4E0-2579-FDC8-0C92-FD702D476372}" v="26" dt="2025-08-05T14:22:20.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131" autoAdjust="0"/>
  </p:normalViewPr>
  <p:slideViewPr>
    <p:cSldViewPr snapToGrid="0">
      <p:cViewPr varScale="1">
        <p:scale>
          <a:sx n="134" d="100"/>
          <a:sy n="134" d="100"/>
        </p:scale>
        <p:origin x="954" y="96"/>
      </p:cViewPr>
      <p:guideLst>
        <p:guide pos="113"/>
        <p:guide pos="5647"/>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63b81a770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g363b81a770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63b81a770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006DF4B0-E068-E765-B00E-2865B49CC57C}"/>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A9B0D995-C483-9F41-09EC-C6E2D58CD71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7A25EB13-708E-BDDC-A82A-1387D12B8D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0541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01F4C2E1-25E0-06BC-F747-0758282DD42D}"/>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426D8BA4-FA50-1595-BCB8-7F385A74AE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845C001D-958F-35C2-BDA3-AF79D8C577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7491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22FFCB8-B627-615A-65A0-3D2571FC531A}"/>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98C32667-7F10-9A13-5179-F03772E557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6315130B-3D51-3276-1A0E-B72E2967F4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5117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1CC5D7C0-C6C9-E656-0B60-B436B213F82E}"/>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F00C275B-7505-9DC5-B3B9-55B27FE63C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1FC3A9DA-8B60-275F-00E7-C41FF8292C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0082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39A45E4E-B0A3-4E4B-09CE-1FDAFA9F6CC0}"/>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2E646149-B4D6-ED1B-5128-1253BEEA0C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76E7E246-F62F-7C8F-AFE9-8D5013901A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3767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842609CC-CB20-6B50-F010-49C09D6C9290}"/>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9981E07B-4835-2F45-71B9-5AA30EF898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D84231DB-C81C-66BF-A757-0DDF1702BB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1154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29BBB946-C876-7763-FAEB-C80BAF716401}"/>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8136B6DF-3F7C-8C00-8AF1-AD0A2868BD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EEF27D82-573C-DDCE-4D56-CFCA629C1D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5721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A49046A-1D8C-94CB-B404-AA32EFA5A93B}"/>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5F234AD6-BE26-F4AE-8160-B4A9DB6439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5FEA9969-6DA2-A274-F4D9-4A241D2612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1818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43C4C371-7692-E7BE-F902-749777E533A2}"/>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1B370DE6-4257-4670-CFDD-3E9C972A85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2A31B5E2-CDF0-AD1B-57F8-BFD7F4D271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1072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FB36685B-CFF9-BA57-F5C6-07E081933CE9}"/>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945DE302-0C28-0DF5-8859-3770924AED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18D9CFE4-982C-5786-911C-99E55926F7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5676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90B733F6-0F75-52CB-A087-2075F3BBD7F1}"/>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4656610A-7232-870A-B1E6-5A54525D6E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D05AAF86-BF5C-B220-FDC4-6E0D30A43A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7618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11E18EF7-ACA5-6422-854D-9BE8B7718CBA}"/>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02897EE5-A8FD-95F0-7CF8-38E90310D5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51217DAA-1F7F-4CA8-857E-1A51D51158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0400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39F8DCE-C3FE-8347-E8AF-B20A76607CDA}"/>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510B5417-1D4D-84D0-66EB-ADE936D449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A765EE72-A86A-5B6B-4A60-D66525102C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287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5AF24EAE-5DD9-E5C1-CF61-00764D0B3587}"/>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58F22F78-D3AE-D2A3-11F1-C010424B86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B93E98C4-D36B-52A5-ADDA-6C01535A9F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5200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74BACC8C-EA01-B269-E1A8-6054B0873981}"/>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775FCCC2-561A-2336-2415-ADEE0DD5E5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B4D556E8-D8DB-2405-DFFC-5AF80B09CD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4213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5B000EA-A293-1A5E-6074-61C4E9BA58BB}"/>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936E23DC-2F3A-08E1-4ED5-6529B94627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59E6E38A-3E63-8FBA-2D75-74E9584BBE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6840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0E842319-D9D7-C71D-2859-5034AF92F81F}"/>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D844CC8F-16CC-0107-ECF7-05ABAE2A94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B14D1AB4-2770-3EF4-7FD4-39B66BB40B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9509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C8745731-FDCB-473D-8E53-8D95C0BA4262}"/>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CD832C7A-27FA-4D24-F5D1-8A1292AE67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11252A87-B3AE-FF5C-78D1-FAF77C22EB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7565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D7EC94EC-2F01-24B1-3F75-128056157605}"/>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79E47735-7446-0461-5DF1-BA590E7816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2DFB7726-E5FB-3DC0-3BFE-B555170ED4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8892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472224EE-1229-789D-0324-3E1BDC242555}"/>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CBB8359F-DB02-8D79-A4AC-23874386C6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BF2C9565-E354-3296-9F9D-4306952659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0397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B0A355AD-A041-891A-E635-DA475E960DD7}"/>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7558A7B1-7D8B-5EE1-62CF-B548787428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7E63FEC2-4D57-3622-E92B-4A2FCA9E2E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9698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5503716F-D6E0-9091-CB66-5314DC91528F}"/>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880903D0-DE1B-67C0-12CE-0E127C8E7E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70B02637-AB61-DB17-E69B-E66B3E0548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42096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4C13EE2D-E9CF-C645-66D3-399A289B0D65}"/>
            </a:ext>
          </a:extLst>
        </p:cNvPr>
        <p:cNvGrpSpPr/>
        <p:nvPr/>
      </p:nvGrpSpPr>
      <p:grpSpPr>
        <a:xfrm>
          <a:off x="0" y="0"/>
          <a:ext cx="0" cy="0"/>
          <a:chOff x="0" y="0"/>
          <a:chExt cx="0" cy="0"/>
        </a:xfrm>
      </p:grpSpPr>
      <p:sp>
        <p:nvSpPr>
          <p:cNvPr id="60" name="Google Shape;60;g363b81a7705_0_29:notes">
            <a:extLst>
              <a:ext uri="{FF2B5EF4-FFF2-40B4-BE49-F238E27FC236}">
                <a16:creationId xmlns:a16="http://schemas.microsoft.com/office/drawing/2014/main" id="{DC098DDC-F096-CA06-1146-28CBECD8F1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63b81a7705_0_29:notes">
            <a:extLst>
              <a:ext uri="{FF2B5EF4-FFF2-40B4-BE49-F238E27FC236}">
                <a16:creationId xmlns:a16="http://schemas.microsoft.com/office/drawing/2014/main" id="{7798F5D4-B012-195E-0BEF-716DE902A6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736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hapter">
    <p:bg>
      <p:bgPr>
        <a:solidFill>
          <a:schemeClr val="tx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p:txBody>
          <a:bodyPr/>
          <a:lstStyle/>
          <a:p>
            <a:fld id="{E80C50CD-E178-4744-9B35-B2F624D6C5E9}" type="datetimeFigureOut">
              <a:rPr lang="en-US" smtClean="0"/>
              <a:pPr/>
              <a:t>10/3/2025</a:t>
            </a:fld>
            <a:endParaRPr lang="en-US"/>
          </a:p>
        </p:txBody>
      </p:sp>
      <p:sp>
        <p:nvSpPr>
          <p:cNvPr id="4" name="Footer Placeholder 3"/>
          <p:cNvSpPr>
            <a:spLocks noGrp="1"/>
          </p:cNvSpPr>
          <p:nvPr>
            <p:ph type="ftr" sz="quarter" idx="11"/>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endParaRPr lang="en-US" dirty="0"/>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148CC95F-0247-41B6-91CF-DC97C76A7088}" type="slidenum">
              <a:rPr lang="en-US" smtClean="0"/>
              <a:pPr/>
              <a:t>‹#›</a:t>
            </a:fld>
            <a:endParaRPr lang="en-US"/>
          </a:p>
        </p:txBody>
      </p:sp>
      <p:sp>
        <p:nvSpPr>
          <p:cNvPr id="26" name="Subtitle 2"/>
          <p:cNvSpPr>
            <a:spLocks noGrp="1"/>
          </p:cNvSpPr>
          <p:nvPr>
            <p:ph type="subTitle" idx="1"/>
          </p:nvPr>
        </p:nvSpPr>
        <p:spPr bwMode="black">
          <a:xfrm>
            <a:off x="5135241" y="2298641"/>
            <a:ext cx="3375440" cy="540000"/>
          </a:xfrm>
        </p:spPr>
        <p:txBody>
          <a:bodyPr anchor="t"/>
          <a:lstStyle>
            <a:lvl1pPr marL="0" indent="0" algn="l">
              <a:buNone/>
              <a:defRPr sz="1800" b="1">
                <a:solidFill>
                  <a:schemeClr val="accent1"/>
                </a:solidFill>
              </a:defRPr>
            </a:lvl1pPr>
            <a:lvl2pPr marL="0" indent="0" algn="l">
              <a:buNone/>
              <a:defRPr sz="1800" b="1">
                <a:solidFill>
                  <a:schemeClr val="accent1"/>
                </a:solidFill>
              </a:defRPr>
            </a:lvl2pPr>
            <a:lvl3pPr marL="0" indent="0" algn="l">
              <a:buNone/>
              <a:defRPr sz="1800" b="1">
                <a:solidFill>
                  <a:schemeClr val="accent1"/>
                </a:solidFill>
              </a:defRPr>
            </a:lvl3pPr>
            <a:lvl4pPr marL="0" indent="0" algn="l">
              <a:buNone/>
              <a:defRPr sz="1800" b="1">
                <a:solidFill>
                  <a:schemeClr val="accent1"/>
                </a:solidFill>
              </a:defRPr>
            </a:lvl4pPr>
            <a:lvl5pPr marL="0" indent="0" algn="l">
              <a:buNone/>
              <a:defRPr sz="1800" b="1">
                <a:solidFill>
                  <a:schemeClr val="accent1"/>
                </a:solidFill>
              </a:defRPr>
            </a:lvl5pPr>
            <a:lvl6pPr marL="0" indent="0" algn="l">
              <a:buNone/>
              <a:defRPr sz="1800" b="1">
                <a:solidFill>
                  <a:schemeClr val="accent1"/>
                </a:solidFill>
              </a:defRPr>
            </a:lvl6pPr>
            <a:lvl7pPr marL="0" indent="0" algn="l">
              <a:buNone/>
              <a:defRPr sz="1800" b="1">
                <a:solidFill>
                  <a:schemeClr val="accent1"/>
                </a:solidFill>
              </a:defRPr>
            </a:lvl7pPr>
            <a:lvl8pPr marL="0" indent="0" algn="l">
              <a:buNone/>
              <a:defRPr sz="1800" b="1">
                <a:solidFill>
                  <a:schemeClr val="accent1"/>
                </a:solidFill>
              </a:defRPr>
            </a:lvl8pPr>
            <a:lvl9pPr marL="0" indent="0" algn="l">
              <a:buNone/>
              <a:defRPr sz="1800" b="1">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black">
          <a:xfrm>
            <a:off x="1357639" y="1105428"/>
            <a:ext cx="3105404" cy="1080565"/>
          </a:xfrm>
        </p:spPr>
        <p:txBody>
          <a:bodyPr anchor="b"/>
          <a:lstStyle>
            <a:lvl1pPr algn="r">
              <a:defRPr sz="3600" i="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34020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a:t>
            </a:fld>
            <a:endParaRPr/>
          </a:p>
        </p:txBody>
      </p:sp>
      <p:sp>
        <p:nvSpPr>
          <p:cNvPr id="3" name="TextBox 2">
            <a:extLst>
              <a:ext uri="{FF2B5EF4-FFF2-40B4-BE49-F238E27FC236}">
                <a16:creationId xmlns:a16="http://schemas.microsoft.com/office/drawing/2014/main" id="{9DFF6D83-742D-B8AF-81D5-8341B24B1EED}"/>
              </a:ext>
            </a:extLst>
          </p:cNvPr>
          <p:cNvSpPr txBox="1"/>
          <p:nvPr userDrawn="1">
            <p:extLst>
              <p:ext uri="{1162E1C5-73C7-4A58-AE30-91384D911F3F}">
                <p184:classification xmlns:p184="http://schemas.microsoft.com/office/powerpoint/2018/4/main" val="ftr"/>
              </p:ext>
            </p:extLst>
          </p:nvPr>
        </p:nvSpPr>
        <p:spPr>
          <a:xfrm>
            <a:off x="7710488" y="4744720"/>
            <a:ext cx="1433512" cy="335280"/>
          </a:xfrm>
          <a:prstGeom prst="rect">
            <a:avLst/>
          </a:prstGeom>
        </p:spPr>
        <p:txBody>
          <a:bodyPr horzOverflow="overflow" lIns="0" tIns="0" rIns="0" bIns="0">
            <a:spAutoFit/>
          </a:bodyPr>
          <a:lstStyle/>
          <a:p>
            <a:pPr algn="l"/>
            <a:r>
              <a:rPr lang="en-US" sz="2200">
                <a:solidFill>
                  <a:srgbClr val="FF8939">
                    <a:alpha val="50000"/>
                  </a:srgbClr>
                </a:solidFill>
                <a:latin typeface="Calibri" panose="020F0502020204030204" pitchFamily="34" charset="0"/>
                <a:ea typeface="Calibri" panose="020F0502020204030204" pitchFamily="34" charset="0"/>
                <a:cs typeface="Calibri" panose="020F0502020204030204" pitchFamily="34" charset="0"/>
              </a:rPr>
              <a:t>RESTRICTED</a:t>
            </a: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p:nvPr/>
        </p:nvSpPr>
        <p:spPr>
          <a:xfrm>
            <a:off x="293750" y="1237725"/>
            <a:ext cx="3644400" cy="3393900"/>
          </a:xfrm>
          <a:prstGeom prst="rect">
            <a:avLst/>
          </a:prstGeom>
          <a:noFill/>
          <a:ln>
            <a:noFill/>
          </a:ln>
        </p:spPr>
        <p:txBody>
          <a:bodyPr spcFirstLastPara="1" wrap="square" lIns="0" tIns="0" rIns="0" bIns="0" anchor="t" anchorCtr="0">
            <a:noAutofit/>
          </a:bodyPr>
          <a:lstStyle/>
          <a:p>
            <a:pPr algn="ctr">
              <a:lnSpc>
                <a:spcPct val="115000"/>
              </a:lnSpc>
            </a:pPr>
            <a:r>
              <a:rPr lang="es-ES" sz="2400" b="1" dirty="0">
                <a:solidFill>
                  <a:schemeClr val="dk1"/>
                </a:solidFill>
                <a:latin typeface="Montserrat"/>
                <a:ea typeface="Montserrat"/>
                <a:cs typeface="Montserrat"/>
              </a:rPr>
              <a:t>Estimación de rendimiento en maíz mediante modelos de Machine </a:t>
            </a:r>
            <a:r>
              <a:rPr lang="es-ES" sz="2400" b="1" dirty="0" err="1">
                <a:solidFill>
                  <a:schemeClr val="dk1"/>
                </a:solidFill>
                <a:latin typeface="Montserrat"/>
                <a:ea typeface="Montserrat"/>
                <a:cs typeface="Montserrat"/>
              </a:rPr>
              <a:t>Learning</a:t>
            </a:r>
            <a:endParaRPr lang="es-ES" sz="2400" b="1" dirty="0">
              <a:solidFill>
                <a:schemeClr val="dk1"/>
              </a:solidFill>
              <a:latin typeface="Montserrat"/>
              <a:ea typeface="Montserrat"/>
              <a:cs typeface="Montserrat"/>
            </a:endParaRPr>
          </a:p>
          <a:p>
            <a:pPr algn="ctr">
              <a:lnSpc>
                <a:spcPct val="115000"/>
              </a:lnSpc>
            </a:pPr>
            <a:endParaRPr lang="es-ES" sz="2400" dirty="0">
              <a:solidFill>
                <a:schemeClr val="dk1"/>
              </a:solidFill>
              <a:latin typeface="Montserrat"/>
              <a:ea typeface="Montserrat"/>
              <a:cs typeface="Montserrat"/>
            </a:endParaRPr>
          </a:p>
          <a:p>
            <a:pPr algn="ctr">
              <a:lnSpc>
                <a:spcPct val="115000"/>
              </a:lnSpc>
            </a:pPr>
            <a:r>
              <a:rPr lang="es-ES" sz="2400" dirty="0">
                <a:solidFill>
                  <a:schemeClr val="dk1"/>
                </a:solidFill>
                <a:latin typeface="Montserrat"/>
                <a:ea typeface="Montserrat"/>
                <a:cs typeface="Montserrat"/>
              </a:rPr>
              <a:t>Ing. </a:t>
            </a:r>
            <a:r>
              <a:rPr lang="es-ES" sz="2400" dirty="0" err="1">
                <a:solidFill>
                  <a:schemeClr val="dk1"/>
                </a:solidFill>
                <a:latin typeface="Montserrat"/>
                <a:ea typeface="Montserrat"/>
                <a:cs typeface="Montserrat"/>
              </a:rPr>
              <a:t>Msc</a:t>
            </a:r>
            <a:r>
              <a:rPr lang="es-ES" sz="2400" dirty="0">
                <a:solidFill>
                  <a:schemeClr val="dk1"/>
                </a:solidFill>
                <a:latin typeface="Montserrat"/>
                <a:ea typeface="Montserrat"/>
                <a:cs typeface="Montserrat"/>
              </a:rPr>
              <a:t>. Eugenio Calandri</a:t>
            </a:r>
            <a:endParaRPr lang="es" sz="2400" dirty="0">
              <a:solidFill>
                <a:schemeClr val="dk1"/>
              </a:solidFill>
              <a:latin typeface="Montserrat"/>
              <a:ea typeface="Montserrat"/>
              <a:cs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p:cNvGrpSpPr/>
        <p:nvPr/>
      </p:nvGrpSpPr>
      <p:grpSpPr>
        <a:xfrm>
          <a:off x="0" y="0"/>
          <a:ext cx="0" cy="0"/>
          <a:chOff x="0" y="0"/>
          <a:chExt cx="0" cy="0"/>
        </a:xfrm>
      </p:grpSpPr>
      <p:sp>
        <p:nvSpPr>
          <p:cNvPr id="3" name="Title 3">
            <a:extLst>
              <a:ext uri="{FF2B5EF4-FFF2-40B4-BE49-F238E27FC236}">
                <a16:creationId xmlns:a16="http://schemas.microsoft.com/office/drawing/2014/main" id="{50B28683-C47B-1AF1-F0B4-347B81F19693}"/>
              </a:ext>
            </a:extLst>
          </p:cNvPr>
          <p:cNvSpPr>
            <a:spLocks noGrp="1"/>
          </p:cNvSpPr>
          <p:nvPr>
            <p:ph type="title"/>
          </p:nvPr>
        </p:nvSpPr>
        <p:spPr>
          <a:xfrm>
            <a:off x="311700" y="2150850"/>
            <a:ext cx="8520600" cy="841800"/>
          </a:xfrm>
        </p:spPr>
        <p:txBody>
          <a:bodyPr>
            <a:normAutofit/>
          </a:bodyPr>
          <a:lstStyle/>
          <a:p>
            <a:r>
              <a:rPr lang="es-AR" dirty="0"/>
              <a:t>Caso de negocio</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9EF1D4C5-DAC1-6EA8-F5D1-0D84D7FF08B2}"/>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B27C4237-2AAE-DD2D-DF8A-9039943E9FFF}"/>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Caso de </a:t>
            </a:r>
            <a:r>
              <a:rPr lang="en-US" sz="1600" b="1" dirty="0" err="1">
                <a:solidFill>
                  <a:schemeClr val="lt1"/>
                </a:solidFill>
                <a:latin typeface="Montserrat"/>
                <a:ea typeface="Montserrat"/>
                <a:cs typeface="Montserrat"/>
                <a:sym typeface="Montserrat"/>
              </a:rPr>
              <a:t>negocio</a:t>
            </a:r>
            <a:endParaRPr sz="1600" b="1" dirty="0">
              <a:solidFill>
                <a:schemeClr val="lt1"/>
              </a:solidFill>
              <a:latin typeface="Montserrat"/>
              <a:ea typeface="Montserrat"/>
              <a:cs typeface="Montserrat"/>
              <a:sym typeface="Montserrat"/>
            </a:endParaRPr>
          </a:p>
        </p:txBody>
      </p:sp>
      <p:sp>
        <p:nvSpPr>
          <p:cNvPr id="2" name="TextBox 1">
            <a:extLst>
              <a:ext uri="{FF2B5EF4-FFF2-40B4-BE49-F238E27FC236}">
                <a16:creationId xmlns:a16="http://schemas.microsoft.com/office/drawing/2014/main" id="{CFA17212-E015-A3DC-8FF9-71FB490E3089}"/>
              </a:ext>
            </a:extLst>
          </p:cNvPr>
          <p:cNvSpPr txBox="1"/>
          <p:nvPr/>
        </p:nvSpPr>
        <p:spPr bwMode="gray">
          <a:xfrm>
            <a:off x="116039" y="735698"/>
            <a:ext cx="9378203" cy="3485570"/>
          </a:xfrm>
          <a:prstGeom prst="rect">
            <a:avLst/>
          </a:prstGeom>
          <a:noFill/>
        </p:spPr>
        <p:txBody>
          <a:bodyPr wrap="square">
            <a:spAutoFit/>
          </a:bodyPr>
          <a:lstStyle/>
          <a:p>
            <a:r>
              <a:rPr lang="es-ES" sz="1050" dirty="0"/>
              <a:t>La empresa “</a:t>
            </a:r>
            <a:r>
              <a:rPr lang="es-ES" sz="1050" i="1" dirty="0"/>
              <a:t>Bayer</a:t>
            </a:r>
            <a:r>
              <a:rPr lang="es-ES" sz="1050" dirty="0"/>
              <a:t>” está compuesta por varias divisiones de negocio. Una de ellas es la división “</a:t>
            </a:r>
            <a:r>
              <a:rPr lang="es-ES" sz="1050" dirty="0" err="1"/>
              <a:t>Crop</a:t>
            </a:r>
            <a:r>
              <a:rPr lang="es-ES" sz="1050" dirty="0"/>
              <a:t> </a:t>
            </a:r>
            <a:r>
              <a:rPr lang="es-ES" sz="1050" dirty="0" err="1"/>
              <a:t>Science</a:t>
            </a:r>
            <a:r>
              <a:rPr lang="es-ES" sz="1050" dirty="0"/>
              <a:t>”. En esta división el principal objetivo es la producción de semilla híbrida de maíz para su comercialización. El proceso de producción de semilla puede dividirse en 2 grandes fases: proceso de campo y planta. A su vez, existe un departamento “pre comercial” el cual genere los materiales que actuarán como “machos” y “hembras” y un departamento “comercial” el cual cruza dichas líneas para generar los híbridos.</a:t>
            </a:r>
          </a:p>
          <a:p>
            <a:r>
              <a:rPr lang="es-ES" sz="1050" dirty="0"/>
              <a:t>Los principales hitos de cada proceso son:</a:t>
            </a:r>
          </a:p>
          <a:p>
            <a:endParaRPr lang="es-ES" sz="1050" dirty="0"/>
          </a:p>
          <a:p>
            <a:r>
              <a:rPr lang="es-ES" sz="1050" dirty="0"/>
              <a:t>Campo:</a:t>
            </a:r>
          </a:p>
          <a:p>
            <a:pPr marL="285750" indent="-285750">
              <a:buFont typeface="Arial" panose="020B0604020202020204" pitchFamily="34" charset="0"/>
              <a:buChar char="•"/>
            </a:pPr>
            <a:r>
              <a:rPr lang="es-ES" sz="1050" dirty="0"/>
              <a:t>Siembra</a:t>
            </a:r>
          </a:p>
          <a:p>
            <a:pPr marL="285750" indent="-285750">
              <a:buFont typeface="Arial" panose="020B0604020202020204" pitchFamily="34" charset="0"/>
              <a:buChar char="•"/>
            </a:pPr>
            <a:r>
              <a:rPr lang="es-ES" sz="1050" dirty="0"/>
              <a:t>Desarrollo del cultivo</a:t>
            </a:r>
          </a:p>
          <a:p>
            <a:pPr marL="285750" indent="-285750">
              <a:buFont typeface="Arial" panose="020B0604020202020204" pitchFamily="34" charset="0"/>
              <a:buChar char="•"/>
            </a:pPr>
            <a:r>
              <a:rPr lang="es-ES" sz="1050" dirty="0"/>
              <a:t>Floración (fase crítica del cultivo, donde se “define” el rendimiento)</a:t>
            </a:r>
          </a:p>
          <a:p>
            <a:pPr marL="285750" indent="-285750">
              <a:buFont typeface="Arial" panose="020B0604020202020204" pitchFamily="34" charset="0"/>
              <a:buChar char="•"/>
            </a:pPr>
            <a:r>
              <a:rPr lang="es-ES" sz="1050" dirty="0"/>
              <a:t>Pre cosecha</a:t>
            </a:r>
          </a:p>
          <a:p>
            <a:pPr marL="285750" indent="-285750">
              <a:buFont typeface="Arial" panose="020B0604020202020204" pitchFamily="34" charset="0"/>
              <a:buChar char="•"/>
            </a:pPr>
            <a:r>
              <a:rPr lang="es-ES" sz="1050" dirty="0"/>
              <a:t>Cosecha</a:t>
            </a:r>
          </a:p>
          <a:p>
            <a:endParaRPr lang="es-ES" sz="1050" dirty="0"/>
          </a:p>
          <a:p>
            <a:r>
              <a:rPr lang="es-ES" sz="1050" dirty="0"/>
              <a:t>Planta:</a:t>
            </a:r>
          </a:p>
          <a:p>
            <a:pPr marL="285750" indent="-285750">
              <a:buFont typeface="Arial" panose="020B0604020202020204" pitchFamily="34" charset="0"/>
              <a:buChar char="•"/>
            </a:pPr>
            <a:r>
              <a:rPr lang="es-ES" sz="1050" dirty="0"/>
              <a:t>Recibimiento del material</a:t>
            </a:r>
          </a:p>
          <a:p>
            <a:pPr marL="285750" indent="-285750">
              <a:buFont typeface="Arial" panose="020B0604020202020204" pitchFamily="34" charset="0"/>
              <a:buChar char="•"/>
            </a:pPr>
            <a:r>
              <a:rPr lang="es-ES" sz="1050" dirty="0"/>
              <a:t>Deschalado: proceso en el cual se quita las hojas que recubren el choclo</a:t>
            </a:r>
          </a:p>
          <a:p>
            <a:pPr marL="285750" indent="-285750">
              <a:buFont typeface="Arial" panose="020B0604020202020204" pitchFamily="34" charset="0"/>
              <a:buChar char="•"/>
            </a:pPr>
            <a:r>
              <a:rPr lang="es-ES" sz="1050" dirty="0"/>
              <a:t>Secado: secado de las espigas para llevarlas de ~ 33% de humedad a 12%</a:t>
            </a:r>
          </a:p>
          <a:p>
            <a:pPr marL="285750" indent="-285750">
              <a:buFont typeface="Arial" panose="020B0604020202020204" pitchFamily="34" charset="0"/>
              <a:buChar char="•"/>
            </a:pPr>
            <a:r>
              <a:rPr lang="es-ES" sz="1050" dirty="0"/>
              <a:t>Desgrane: desgranado de las espigas para sólo quedarse con las semillas</a:t>
            </a:r>
          </a:p>
          <a:p>
            <a:pPr marL="285750" indent="-285750">
              <a:buFont typeface="Arial" panose="020B0604020202020204" pitchFamily="34" charset="0"/>
              <a:buChar char="•"/>
            </a:pPr>
            <a:r>
              <a:rPr lang="es-ES" sz="1050" dirty="0"/>
              <a:t>Gradeo: separación por tamaño de semillas</a:t>
            </a:r>
          </a:p>
          <a:p>
            <a:pPr marL="285750" indent="-285750">
              <a:buFont typeface="Arial" panose="020B0604020202020204" pitchFamily="34" charset="0"/>
              <a:buChar char="•"/>
            </a:pPr>
            <a:r>
              <a:rPr lang="es-ES" sz="1050" dirty="0"/>
              <a:t>Curado: aplicación de fungicidas e insecticidas a las semillas</a:t>
            </a:r>
          </a:p>
          <a:p>
            <a:pPr marL="285750" indent="-285750">
              <a:buFont typeface="Arial" panose="020B0604020202020204" pitchFamily="34" charset="0"/>
              <a:buChar char="•"/>
            </a:pPr>
            <a:r>
              <a:rPr lang="es-ES" sz="1050" dirty="0"/>
              <a:t>Embolse: embolsado de las semillas</a:t>
            </a:r>
          </a:p>
        </p:txBody>
      </p:sp>
    </p:spTree>
    <p:extLst>
      <p:ext uri="{BB962C8B-B14F-4D97-AF65-F5344CB8AC3E}">
        <p14:creationId xmlns:p14="http://schemas.microsoft.com/office/powerpoint/2010/main" val="2094614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AF1A60B9-E0DD-A41F-6DA3-F263D39BC9E4}"/>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50710688-B8FF-4C17-2D6E-C2ED00B4E1FC}"/>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Caso de </a:t>
            </a:r>
            <a:r>
              <a:rPr lang="en-US" sz="1600" b="1" dirty="0" err="1">
                <a:solidFill>
                  <a:schemeClr val="lt1"/>
                </a:solidFill>
                <a:latin typeface="Montserrat"/>
                <a:ea typeface="Montserrat"/>
                <a:cs typeface="Montserrat"/>
                <a:sym typeface="Montserrat"/>
              </a:rPr>
              <a:t>negocio</a:t>
            </a:r>
            <a:endParaRPr sz="1600" b="1" dirty="0">
              <a:solidFill>
                <a:schemeClr val="lt1"/>
              </a:solidFill>
              <a:latin typeface="Montserrat"/>
              <a:ea typeface="Montserrat"/>
              <a:cs typeface="Montserrat"/>
              <a:sym typeface="Montserrat"/>
            </a:endParaRPr>
          </a:p>
        </p:txBody>
      </p:sp>
      <p:sp>
        <p:nvSpPr>
          <p:cNvPr id="3" name="Subtitle 6">
            <a:extLst>
              <a:ext uri="{FF2B5EF4-FFF2-40B4-BE49-F238E27FC236}">
                <a16:creationId xmlns:a16="http://schemas.microsoft.com/office/drawing/2014/main" id="{BB5C0200-0974-80E4-056E-907960AC36BB}"/>
              </a:ext>
            </a:extLst>
          </p:cNvPr>
          <p:cNvSpPr txBox="1">
            <a:spLocks/>
          </p:cNvSpPr>
          <p:nvPr/>
        </p:nvSpPr>
        <p:spPr>
          <a:xfrm>
            <a:off x="117167" y="597246"/>
            <a:ext cx="9862080" cy="25200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ES" sz="1100" i="1">
                <a:solidFill>
                  <a:schemeClr val="tx1"/>
                </a:solidFill>
              </a:rPr>
              <a:t>¿Cómo se produce un híbrido?</a:t>
            </a:r>
            <a:endParaRPr lang="es-ES" sz="1100" i="1" dirty="0">
              <a:solidFill>
                <a:schemeClr val="tx1"/>
              </a:solidFill>
            </a:endParaRPr>
          </a:p>
        </p:txBody>
      </p:sp>
      <p:sp>
        <p:nvSpPr>
          <p:cNvPr id="4" name="TextBox 3">
            <a:extLst>
              <a:ext uri="{FF2B5EF4-FFF2-40B4-BE49-F238E27FC236}">
                <a16:creationId xmlns:a16="http://schemas.microsoft.com/office/drawing/2014/main" id="{2C5CC92F-0488-D804-C53E-063063A8458C}"/>
              </a:ext>
            </a:extLst>
          </p:cNvPr>
          <p:cNvSpPr txBox="1"/>
          <p:nvPr/>
        </p:nvSpPr>
        <p:spPr bwMode="gray">
          <a:xfrm>
            <a:off x="117168" y="1016774"/>
            <a:ext cx="8672414" cy="1384995"/>
          </a:xfrm>
          <a:prstGeom prst="rect">
            <a:avLst/>
          </a:prstGeom>
          <a:noFill/>
        </p:spPr>
        <p:txBody>
          <a:bodyPr wrap="square">
            <a:spAutoFit/>
          </a:bodyPr>
          <a:lstStyle/>
          <a:p>
            <a:r>
              <a:rPr lang="es-ES" sz="1200" dirty="0"/>
              <a:t>La producción de un híbrido requiere un proceso denominado “polinización cruzada” en donde un grupo de planas que actuarán como “machos” polinizarán a otro grupo de plantas que actuarán como “hembras”.</a:t>
            </a:r>
          </a:p>
          <a:p>
            <a:endParaRPr lang="es-ES" sz="1200" dirty="0"/>
          </a:p>
          <a:p>
            <a:r>
              <a:rPr lang="es-ES" sz="1200" dirty="0"/>
              <a:t>La planta de maíz posee los dos sexos en la misma planta, lo que se realiza para evitar la “autofecundación”, es que a las plantas que actuarán como “hembras” se les quitará la parte masculina y las plantas que actuarán como machos, una vez realizada la polinización se las destruirá para evitar cosechar espigas que no se requieren; por lo tanto, las espigas cosechadas sólo serán de las plantas hembra. </a:t>
            </a:r>
          </a:p>
        </p:txBody>
      </p:sp>
      <p:pic>
        <p:nvPicPr>
          <p:cNvPr id="5" name="Picture 4" descr="TP 1">
            <a:extLst>
              <a:ext uri="{FF2B5EF4-FFF2-40B4-BE49-F238E27FC236}">
                <a16:creationId xmlns:a16="http://schemas.microsoft.com/office/drawing/2014/main" id="{5CBD0EA5-C9C0-F740-2E2C-26FCA09274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147" y="2401769"/>
            <a:ext cx="3086762" cy="23150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4" descr="La ciencia detrás del híbrido de maíz">
            <a:extLst>
              <a:ext uri="{FF2B5EF4-FFF2-40B4-BE49-F238E27FC236}">
                <a16:creationId xmlns:a16="http://schemas.microsoft.com/office/drawing/2014/main" id="{A027E3BD-FAED-58B4-CFA3-301A85F07B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705" y="2380633"/>
            <a:ext cx="2364039" cy="23573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Multiplication Sign 6">
            <a:extLst>
              <a:ext uri="{FF2B5EF4-FFF2-40B4-BE49-F238E27FC236}">
                <a16:creationId xmlns:a16="http://schemas.microsoft.com/office/drawing/2014/main" id="{47F511D5-EF1F-40C8-67E1-441FF1682D39}"/>
              </a:ext>
            </a:extLst>
          </p:cNvPr>
          <p:cNvSpPr/>
          <p:nvPr/>
        </p:nvSpPr>
        <p:spPr bwMode="gray">
          <a:xfrm>
            <a:off x="5040627" y="2380633"/>
            <a:ext cx="633466" cy="633466"/>
          </a:xfrm>
          <a:prstGeom prst="mathMultiply">
            <a:avLst/>
          </a:prstGeom>
          <a:solidFill>
            <a:srgbClr val="D30F4B"/>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4A5AE89E-6E03-9920-E940-845BA0FECBA1}"/>
              </a:ext>
            </a:extLst>
          </p:cNvPr>
          <p:cNvSpPr/>
          <p:nvPr/>
        </p:nvSpPr>
        <p:spPr bwMode="gray">
          <a:xfrm>
            <a:off x="2504747" y="2406172"/>
            <a:ext cx="671120" cy="6711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95B20B3-F0DD-71AC-7E3A-0CAE49849AAD}"/>
              </a:ext>
            </a:extLst>
          </p:cNvPr>
          <p:cNvSpPr/>
          <p:nvPr/>
        </p:nvSpPr>
        <p:spPr bwMode="gray">
          <a:xfrm>
            <a:off x="3366020" y="3014099"/>
            <a:ext cx="535497" cy="535497"/>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867D9E5-F1C8-82C8-9027-044A1D8E77B9}"/>
              </a:ext>
            </a:extLst>
          </p:cNvPr>
          <p:cNvSpPr txBox="1"/>
          <p:nvPr/>
        </p:nvSpPr>
        <p:spPr bwMode="gray">
          <a:xfrm>
            <a:off x="1161088" y="2594924"/>
            <a:ext cx="914400" cy="293615"/>
          </a:xfrm>
          <a:prstGeom prst="rect">
            <a:avLst/>
          </a:prstGeom>
          <a:noFill/>
        </p:spPr>
        <p:txBody>
          <a:bodyPr wrap="none" lIns="0" tIns="0" rIns="0" bIns="0" rtlCol="0">
            <a:noAutofit/>
          </a:bodyPr>
          <a:lstStyle/>
          <a:p>
            <a:r>
              <a:rPr lang="es-ES" sz="1400" dirty="0">
                <a:solidFill>
                  <a:srgbClr val="FF0000"/>
                </a:solidFill>
              </a:rPr>
              <a:t>Parte masculina</a:t>
            </a:r>
            <a:endParaRPr lang="en-US" sz="1400" dirty="0" err="1">
              <a:solidFill>
                <a:srgbClr val="FF0000"/>
              </a:solidFill>
            </a:endParaRPr>
          </a:p>
        </p:txBody>
      </p:sp>
      <p:sp>
        <p:nvSpPr>
          <p:cNvPr id="11" name="TextBox 10">
            <a:extLst>
              <a:ext uri="{FF2B5EF4-FFF2-40B4-BE49-F238E27FC236}">
                <a16:creationId xmlns:a16="http://schemas.microsoft.com/office/drawing/2014/main" id="{24720E68-E1A5-FFBA-E537-320863E8AAE1}"/>
              </a:ext>
            </a:extLst>
          </p:cNvPr>
          <p:cNvSpPr txBox="1"/>
          <p:nvPr/>
        </p:nvSpPr>
        <p:spPr bwMode="gray">
          <a:xfrm>
            <a:off x="3273528" y="3868311"/>
            <a:ext cx="914400" cy="293615"/>
          </a:xfrm>
          <a:prstGeom prst="rect">
            <a:avLst/>
          </a:prstGeom>
          <a:noFill/>
        </p:spPr>
        <p:txBody>
          <a:bodyPr wrap="none" lIns="0" tIns="0" rIns="0" bIns="0" rtlCol="0">
            <a:noAutofit/>
          </a:bodyPr>
          <a:lstStyle/>
          <a:p>
            <a:r>
              <a:rPr lang="es-ES" sz="1400" dirty="0">
                <a:solidFill>
                  <a:srgbClr val="89D329"/>
                </a:solidFill>
              </a:rPr>
              <a:t>Parte femenina</a:t>
            </a:r>
            <a:endParaRPr lang="en-US" sz="1400" dirty="0" err="1">
              <a:solidFill>
                <a:srgbClr val="89D329"/>
              </a:solidFill>
            </a:endParaRPr>
          </a:p>
        </p:txBody>
      </p:sp>
    </p:spTree>
    <p:extLst>
      <p:ext uri="{BB962C8B-B14F-4D97-AF65-F5344CB8AC3E}">
        <p14:creationId xmlns:p14="http://schemas.microsoft.com/office/powerpoint/2010/main" val="1616908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F02229AF-3C87-179E-DCBC-4E696CBBA315}"/>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DDB35804-19BB-E9B6-F921-4BB17522FB02}"/>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Caso de </a:t>
            </a:r>
            <a:r>
              <a:rPr lang="en-US" sz="1600" b="1" dirty="0" err="1">
                <a:solidFill>
                  <a:schemeClr val="lt1"/>
                </a:solidFill>
                <a:latin typeface="Montserrat"/>
                <a:ea typeface="Montserrat"/>
                <a:cs typeface="Montserrat"/>
                <a:sym typeface="Montserrat"/>
              </a:rPr>
              <a:t>negocio</a:t>
            </a:r>
            <a:endParaRPr sz="1600" b="1" dirty="0">
              <a:solidFill>
                <a:schemeClr val="lt1"/>
              </a:solidFill>
              <a:latin typeface="Montserrat"/>
              <a:ea typeface="Montserrat"/>
              <a:cs typeface="Montserrat"/>
              <a:sym typeface="Montserrat"/>
            </a:endParaRPr>
          </a:p>
        </p:txBody>
      </p:sp>
      <p:sp>
        <p:nvSpPr>
          <p:cNvPr id="3" name="Subtitle 6">
            <a:extLst>
              <a:ext uri="{FF2B5EF4-FFF2-40B4-BE49-F238E27FC236}">
                <a16:creationId xmlns:a16="http://schemas.microsoft.com/office/drawing/2014/main" id="{E72EAF8B-B9E8-3897-7C55-120D371C6678}"/>
              </a:ext>
            </a:extLst>
          </p:cNvPr>
          <p:cNvSpPr txBox="1">
            <a:spLocks/>
          </p:cNvSpPr>
          <p:nvPr/>
        </p:nvSpPr>
        <p:spPr>
          <a:xfrm>
            <a:off x="50951" y="571507"/>
            <a:ext cx="10799866" cy="252000"/>
          </a:xfrm>
          <a:prstGeom prst="rect">
            <a:avLst/>
          </a:prstGeom>
        </p:spPr>
        <p:txBody>
          <a:bodyPr>
            <a:normAutofit fontScale="9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AR" i="1" dirty="0">
                <a:solidFill>
                  <a:schemeClr val="tx1"/>
                </a:solidFill>
              </a:rPr>
              <a:t>Línea de tiempo</a:t>
            </a:r>
            <a:endParaRPr lang="en-US" i="1" dirty="0">
              <a:solidFill>
                <a:schemeClr val="tx1"/>
              </a:solidFill>
            </a:endParaRPr>
          </a:p>
        </p:txBody>
      </p:sp>
      <p:pic>
        <p:nvPicPr>
          <p:cNvPr id="4" name="Picture 3">
            <a:extLst>
              <a:ext uri="{FF2B5EF4-FFF2-40B4-BE49-F238E27FC236}">
                <a16:creationId xmlns:a16="http://schemas.microsoft.com/office/drawing/2014/main" id="{1FFE56AD-6AE5-1AA1-CBA4-9C665688322C}"/>
              </a:ext>
            </a:extLst>
          </p:cNvPr>
          <p:cNvPicPr>
            <a:picLocks noChangeAspect="1"/>
          </p:cNvPicPr>
          <p:nvPr/>
        </p:nvPicPr>
        <p:blipFill>
          <a:blip r:embed="rId4"/>
          <a:stretch>
            <a:fillRect/>
          </a:stretch>
        </p:blipFill>
        <p:spPr>
          <a:xfrm>
            <a:off x="167023" y="1259369"/>
            <a:ext cx="568909" cy="520319"/>
          </a:xfrm>
          <a:prstGeom prst="rect">
            <a:avLst/>
          </a:prstGeom>
        </p:spPr>
      </p:pic>
      <p:cxnSp>
        <p:nvCxnSpPr>
          <p:cNvPr id="5" name="Straight Arrow Connector 4">
            <a:extLst>
              <a:ext uri="{FF2B5EF4-FFF2-40B4-BE49-F238E27FC236}">
                <a16:creationId xmlns:a16="http://schemas.microsoft.com/office/drawing/2014/main" id="{BC8DD53D-3EA2-662E-FF96-6BA270B0A3A4}"/>
              </a:ext>
            </a:extLst>
          </p:cNvPr>
          <p:cNvCxnSpPr>
            <a:cxnSpLocks/>
          </p:cNvCxnSpPr>
          <p:nvPr/>
        </p:nvCxnSpPr>
        <p:spPr bwMode="gray">
          <a:xfrm>
            <a:off x="167023" y="1168334"/>
            <a:ext cx="7980883"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A851727-0A72-F781-F1E7-431D04DD181D}"/>
              </a:ext>
            </a:extLst>
          </p:cNvPr>
          <p:cNvPicPr>
            <a:picLocks noChangeAspect="1"/>
          </p:cNvPicPr>
          <p:nvPr/>
        </p:nvPicPr>
        <p:blipFill>
          <a:blip r:embed="rId5"/>
          <a:stretch>
            <a:fillRect/>
          </a:stretch>
        </p:blipFill>
        <p:spPr>
          <a:xfrm>
            <a:off x="2083350" y="1255815"/>
            <a:ext cx="568909" cy="527426"/>
          </a:xfrm>
          <a:prstGeom prst="rect">
            <a:avLst/>
          </a:prstGeom>
        </p:spPr>
      </p:pic>
      <p:sp>
        <p:nvSpPr>
          <p:cNvPr id="7" name="TextBox 6">
            <a:extLst>
              <a:ext uri="{FF2B5EF4-FFF2-40B4-BE49-F238E27FC236}">
                <a16:creationId xmlns:a16="http://schemas.microsoft.com/office/drawing/2014/main" id="{CAE8868B-AAAA-6C5C-1DD8-FB0BE9895AF6}"/>
              </a:ext>
            </a:extLst>
          </p:cNvPr>
          <p:cNvSpPr txBox="1"/>
          <p:nvPr/>
        </p:nvSpPr>
        <p:spPr bwMode="gray">
          <a:xfrm>
            <a:off x="57124" y="1910297"/>
            <a:ext cx="1097394" cy="769441"/>
          </a:xfrm>
          <a:prstGeom prst="rect">
            <a:avLst/>
          </a:prstGeom>
          <a:noFill/>
        </p:spPr>
        <p:txBody>
          <a:bodyPr wrap="square">
            <a:spAutoFit/>
          </a:bodyPr>
          <a:lstStyle/>
          <a:p>
            <a:r>
              <a:rPr lang="es-AR" sz="1100" dirty="0"/>
              <a:t>Julio, Año “X”</a:t>
            </a:r>
          </a:p>
          <a:p>
            <a:endParaRPr lang="es-AR" sz="1100" dirty="0"/>
          </a:p>
          <a:p>
            <a:r>
              <a:rPr lang="es-AR" sz="1100" b="1" dirty="0">
                <a:effectLst>
                  <a:outerShdw blurRad="38100" dist="38100" dir="2700000" algn="tl">
                    <a:srgbClr val="000000">
                      <a:alpha val="43137"/>
                    </a:srgbClr>
                  </a:outerShdw>
                </a:effectLst>
              </a:rPr>
              <a:t>Predicción del modelo</a:t>
            </a:r>
            <a:endParaRPr lang="en-US" sz="1100" b="1" dirty="0" err="1">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EEB7A4EE-3167-721F-5B51-DB6EB9188368}"/>
              </a:ext>
            </a:extLst>
          </p:cNvPr>
          <p:cNvSpPr txBox="1"/>
          <p:nvPr/>
        </p:nvSpPr>
        <p:spPr bwMode="gray">
          <a:xfrm>
            <a:off x="1920611" y="1937081"/>
            <a:ext cx="1463295" cy="769441"/>
          </a:xfrm>
          <a:prstGeom prst="rect">
            <a:avLst/>
          </a:prstGeom>
          <a:noFill/>
        </p:spPr>
        <p:txBody>
          <a:bodyPr wrap="square">
            <a:spAutoFit/>
          </a:bodyPr>
          <a:lstStyle/>
          <a:p>
            <a:r>
              <a:rPr lang="es-AR" sz="1100" dirty="0"/>
              <a:t>Febrero, Año “X + 1”</a:t>
            </a:r>
          </a:p>
          <a:p>
            <a:endParaRPr lang="es-AR" sz="1100" dirty="0"/>
          </a:p>
          <a:p>
            <a:r>
              <a:rPr lang="es-AR" sz="1100" b="1" dirty="0">
                <a:effectLst>
                  <a:outerShdw blurRad="38100" dist="38100" dir="2700000" algn="tl">
                    <a:srgbClr val="000000">
                      <a:alpha val="43137"/>
                    </a:srgbClr>
                  </a:outerShdw>
                </a:effectLst>
              </a:rPr>
              <a:t>Rendimiento real obtenido</a:t>
            </a:r>
            <a:endParaRPr lang="en-US" sz="1100" b="1" dirty="0" err="1">
              <a:effectLst>
                <a:outerShdw blurRad="38100" dist="38100" dir="2700000" algn="tl">
                  <a:srgbClr val="000000">
                    <a:alpha val="43137"/>
                  </a:srgbClr>
                </a:outerShdw>
              </a:effectLst>
            </a:endParaRPr>
          </a:p>
        </p:txBody>
      </p:sp>
      <p:pic>
        <p:nvPicPr>
          <p:cNvPr id="9" name="Picture 8">
            <a:extLst>
              <a:ext uri="{FF2B5EF4-FFF2-40B4-BE49-F238E27FC236}">
                <a16:creationId xmlns:a16="http://schemas.microsoft.com/office/drawing/2014/main" id="{C0A05DD3-F3DB-9BC6-22A9-66D983BE85F0}"/>
              </a:ext>
            </a:extLst>
          </p:cNvPr>
          <p:cNvPicPr>
            <a:picLocks noChangeAspect="1"/>
          </p:cNvPicPr>
          <p:nvPr/>
        </p:nvPicPr>
        <p:blipFill>
          <a:blip r:embed="rId5"/>
          <a:stretch>
            <a:fillRect/>
          </a:stretch>
        </p:blipFill>
        <p:spPr>
          <a:xfrm>
            <a:off x="4336687" y="1252262"/>
            <a:ext cx="568909" cy="527426"/>
          </a:xfrm>
          <a:prstGeom prst="rect">
            <a:avLst/>
          </a:prstGeom>
        </p:spPr>
      </p:pic>
      <p:sp>
        <p:nvSpPr>
          <p:cNvPr id="10" name="TextBox 9">
            <a:extLst>
              <a:ext uri="{FF2B5EF4-FFF2-40B4-BE49-F238E27FC236}">
                <a16:creationId xmlns:a16="http://schemas.microsoft.com/office/drawing/2014/main" id="{E461C3EC-C66C-69F3-9DAE-D23DBA4D28D0}"/>
              </a:ext>
            </a:extLst>
          </p:cNvPr>
          <p:cNvSpPr txBox="1"/>
          <p:nvPr/>
        </p:nvSpPr>
        <p:spPr bwMode="gray">
          <a:xfrm>
            <a:off x="4336687" y="1910296"/>
            <a:ext cx="2116318" cy="769441"/>
          </a:xfrm>
          <a:prstGeom prst="rect">
            <a:avLst/>
          </a:prstGeom>
          <a:noFill/>
        </p:spPr>
        <p:txBody>
          <a:bodyPr wrap="square">
            <a:spAutoFit/>
          </a:bodyPr>
          <a:lstStyle/>
          <a:p>
            <a:r>
              <a:rPr lang="es-AR" sz="1100" dirty="0"/>
              <a:t>Septiembre, Año “X + 1”</a:t>
            </a:r>
          </a:p>
          <a:p>
            <a:endParaRPr lang="es-AR" sz="1100" dirty="0"/>
          </a:p>
          <a:p>
            <a:r>
              <a:rPr lang="es-AR" sz="1100" b="1" dirty="0">
                <a:effectLst>
                  <a:outerShdw blurRad="38100" dist="38100" dir="2700000" algn="tl">
                    <a:srgbClr val="000000">
                      <a:alpha val="43137"/>
                    </a:srgbClr>
                  </a:outerShdw>
                </a:effectLst>
              </a:rPr>
              <a:t>Impacto en el área COMERCIAL</a:t>
            </a:r>
            <a:endParaRPr lang="en-US" sz="1100" b="1" dirty="0" err="1">
              <a:effectLst>
                <a:outerShdw blurRad="38100" dist="38100" dir="2700000" algn="tl">
                  <a:srgbClr val="000000">
                    <a:alpha val="43137"/>
                  </a:srgbClr>
                </a:outerShdw>
              </a:effectLst>
            </a:endParaRPr>
          </a:p>
        </p:txBody>
      </p:sp>
      <p:pic>
        <p:nvPicPr>
          <p:cNvPr id="11" name="Picture 10">
            <a:extLst>
              <a:ext uri="{FF2B5EF4-FFF2-40B4-BE49-F238E27FC236}">
                <a16:creationId xmlns:a16="http://schemas.microsoft.com/office/drawing/2014/main" id="{673B35A7-D6E3-04DB-6343-69F1FFFDA2FE}"/>
              </a:ext>
            </a:extLst>
          </p:cNvPr>
          <p:cNvPicPr>
            <a:picLocks noChangeAspect="1"/>
          </p:cNvPicPr>
          <p:nvPr/>
        </p:nvPicPr>
        <p:blipFill>
          <a:blip r:embed="rId5"/>
          <a:stretch>
            <a:fillRect/>
          </a:stretch>
        </p:blipFill>
        <p:spPr>
          <a:xfrm>
            <a:off x="6957205" y="1259369"/>
            <a:ext cx="568909" cy="527426"/>
          </a:xfrm>
          <a:prstGeom prst="rect">
            <a:avLst/>
          </a:prstGeom>
        </p:spPr>
      </p:pic>
      <p:sp>
        <p:nvSpPr>
          <p:cNvPr id="12" name="TextBox 11">
            <a:extLst>
              <a:ext uri="{FF2B5EF4-FFF2-40B4-BE49-F238E27FC236}">
                <a16:creationId xmlns:a16="http://schemas.microsoft.com/office/drawing/2014/main" id="{CAFB9DE6-0F2B-E73D-266C-5553F1414754}"/>
              </a:ext>
            </a:extLst>
          </p:cNvPr>
          <p:cNvSpPr txBox="1"/>
          <p:nvPr/>
        </p:nvSpPr>
        <p:spPr bwMode="gray">
          <a:xfrm>
            <a:off x="6957205" y="1916067"/>
            <a:ext cx="1821740" cy="600164"/>
          </a:xfrm>
          <a:prstGeom prst="rect">
            <a:avLst/>
          </a:prstGeom>
          <a:noFill/>
        </p:spPr>
        <p:txBody>
          <a:bodyPr wrap="square">
            <a:spAutoFit/>
          </a:bodyPr>
          <a:lstStyle/>
          <a:p>
            <a:r>
              <a:rPr lang="es-AR" sz="1100" dirty="0"/>
              <a:t>Marzo, Año “X + 2”</a:t>
            </a:r>
          </a:p>
          <a:p>
            <a:endParaRPr lang="es-AR" sz="1100" dirty="0"/>
          </a:p>
          <a:p>
            <a:r>
              <a:rPr lang="es-AR" sz="1100" b="1" dirty="0">
                <a:effectLst>
                  <a:outerShdw blurRad="38100" dist="38100" dir="2700000" algn="tl">
                    <a:srgbClr val="000000">
                      <a:alpha val="43137"/>
                    </a:srgbClr>
                  </a:outerShdw>
                </a:effectLst>
              </a:rPr>
              <a:t>Impacto en las ventas</a:t>
            </a:r>
          </a:p>
        </p:txBody>
      </p:sp>
      <p:sp>
        <p:nvSpPr>
          <p:cNvPr id="13" name="TextBox 12">
            <a:extLst>
              <a:ext uri="{FF2B5EF4-FFF2-40B4-BE49-F238E27FC236}">
                <a16:creationId xmlns:a16="http://schemas.microsoft.com/office/drawing/2014/main" id="{76F5A065-0856-31A2-67DB-2A8A3659A6A5}"/>
              </a:ext>
            </a:extLst>
          </p:cNvPr>
          <p:cNvSpPr txBox="1"/>
          <p:nvPr/>
        </p:nvSpPr>
        <p:spPr bwMode="gray">
          <a:xfrm>
            <a:off x="113843" y="2879355"/>
            <a:ext cx="8721821" cy="1785104"/>
          </a:xfrm>
          <a:prstGeom prst="rect">
            <a:avLst/>
          </a:prstGeom>
          <a:noFill/>
        </p:spPr>
        <p:txBody>
          <a:bodyPr wrap="square">
            <a:spAutoFit/>
          </a:bodyPr>
          <a:lstStyle/>
          <a:p>
            <a:r>
              <a:rPr lang="es-ES" sz="1000" b="1" dirty="0"/>
              <a:t>Problemas existentes:</a:t>
            </a:r>
          </a:p>
          <a:p>
            <a:endParaRPr lang="es-ES" sz="1000" b="1" dirty="0"/>
          </a:p>
          <a:p>
            <a:pPr marL="285750" indent="-285750">
              <a:buFontTx/>
              <a:buChar char="-"/>
            </a:pPr>
            <a:r>
              <a:rPr lang="es-ES" sz="1000" b="1" dirty="0"/>
              <a:t>Alta variabilidad del rendimiento (CV 40-50%).</a:t>
            </a:r>
          </a:p>
          <a:p>
            <a:pPr marL="285750" indent="-285750">
              <a:buFontTx/>
              <a:buChar char="-"/>
            </a:pPr>
            <a:r>
              <a:rPr lang="es-ES" sz="1000" b="1" dirty="0"/>
              <a:t>Datos de tamaño limitado y con una distribución desigual de registros entre las diferentes categorías de híbridos y localidades.</a:t>
            </a:r>
          </a:p>
          <a:p>
            <a:pPr marL="285750" indent="-285750">
              <a:buFontTx/>
              <a:buChar char="-"/>
            </a:pPr>
            <a:r>
              <a:rPr lang="es-ES" sz="1000" b="1" dirty="0"/>
              <a:t>Gran proporción de variables categóricas de alta cardinalidad.</a:t>
            </a:r>
          </a:p>
          <a:p>
            <a:pPr marL="285750" indent="-285750">
              <a:buFontTx/>
              <a:buChar char="-"/>
            </a:pPr>
            <a:r>
              <a:rPr lang="es-ES" sz="1000" b="1" dirty="0"/>
              <a:t>Variabilidad climática significativa entre campañas.</a:t>
            </a:r>
          </a:p>
          <a:p>
            <a:pPr marL="285750" indent="-285750">
              <a:buFontTx/>
              <a:buChar char="-"/>
            </a:pPr>
            <a:r>
              <a:rPr lang="es-ES" sz="1000" b="1" dirty="0"/>
              <a:t>Imposibilidad de “predecir” cuestiones operativas (¿cómo será la siembra?, ¿cuántas plantas se lograron?, ¿cómo se controlarán las malezas, plagas y enfermedades?, etc.).</a:t>
            </a:r>
          </a:p>
          <a:p>
            <a:pPr marL="285750" indent="-285750">
              <a:buFontTx/>
              <a:buChar char="-"/>
            </a:pPr>
            <a:r>
              <a:rPr lang="es-ES" sz="1000" b="1" dirty="0"/>
              <a:t>La predicción sólo es en función del híbrido, región a producir, potencial fecha de siembra, y agrupamiento de datos climáticos.</a:t>
            </a:r>
          </a:p>
          <a:p>
            <a:pPr marL="285750" indent="-285750">
              <a:buFontTx/>
              <a:buChar char="-"/>
            </a:pPr>
            <a:endParaRPr lang="es-ES" sz="1000" b="1" dirty="0"/>
          </a:p>
          <a:p>
            <a:pPr marL="285750" indent="-285750">
              <a:buFontTx/>
              <a:buChar char="-"/>
            </a:pPr>
            <a:endParaRPr lang="en-US" sz="1000" b="1" dirty="0"/>
          </a:p>
        </p:txBody>
      </p:sp>
    </p:spTree>
    <p:extLst>
      <p:ext uri="{BB962C8B-B14F-4D97-AF65-F5344CB8AC3E}">
        <p14:creationId xmlns:p14="http://schemas.microsoft.com/office/powerpoint/2010/main" val="192909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8D190C63-C566-FFBF-1A11-377F7B5F4D93}"/>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1CC5E08-19C3-DC69-0EA5-FC020DE847B6}"/>
              </a:ext>
            </a:extLst>
          </p:cNvPr>
          <p:cNvSpPr>
            <a:spLocks noGrp="1"/>
          </p:cNvSpPr>
          <p:nvPr>
            <p:ph type="title"/>
          </p:nvPr>
        </p:nvSpPr>
        <p:spPr>
          <a:xfrm>
            <a:off x="311700" y="2150850"/>
            <a:ext cx="8520600" cy="841800"/>
          </a:xfrm>
        </p:spPr>
        <p:txBody>
          <a:bodyPr>
            <a:normAutofit/>
          </a:bodyPr>
          <a:lstStyle/>
          <a:p>
            <a:r>
              <a:rPr lang="es-AR" dirty="0"/>
              <a:t>Objetivo del trabajo</a:t>
            </a:r>
            <a:endParaRPr lang="en-US" dirty="0"/>
          </a:p>
        </p:txBody>
      </p:sp>
    </p:spTree>
    <p:extLst>
      <p:ext uri="{BB962C8B-B14F-4D97-AF65-F5344CB8AC3E}">
        <p14:creationId xmlns:p14="http://schemas.microsoft.com/office/powerpoint/2010/main" val="87389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45DDC734-C5D2-BC49-10CD-52C1F5BBE6E4}"/>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C7250BE6-7431-FB64-B06E-26105605C4DA}"/>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err="1">
                <a:solidFill>
                  <a:schemeClr val="lt1"/>
                </a:solidFill>
                <a:latin typeface="Montserrat"/>
                <a:ea typeface="Montserrat"/>
                <a:cs typeface="Montserrat"/>
                <a:sym typeface="Montserrat"/>
              </a:rPr>
              <a:t>Objetivo</a:t>
            </a:r>
            <a:r>
              <a:rPr lang="en-US" sz="1600" b="1" dirty="0">
                <a:solidFill>
                  <a:schemeClr val="lt1"/>
                </a:solidFill>
                <a:latin typeface="Montserrat"/>
                <a:ea typeface="Montserrat"/>
                <a:cs typeface="Montserrat"/>
                <a:sym typeface="Montserrat"/>
              </a:rPr>
              <a:t> del </a:t>
            </a:r>
            <a:r>
              <a:rPr lang="en-US" sz="1600" b="1" dirty="0" err="1">
                <a:solidFill>
                  <a:schemeClr val="lt1"/>
                </a:solidFill>
                <a:latin typeface="Montserrat"/>
                <a:ea typeface="Montserrat"/>
                <a:cs typeface="Montserrat"/>
                <a:sym typeface="Montserrat"/>
              </a:rPr>
              <a:t>trabajo</a:t>
            </a:r>
            <a:endParaRPr sz="1600" b="1" dirty="0">
              <a:solidFill>
                <a:schemeClr val="lt1"/>
              </a:solidFill>
              <a:latin typeface="Montserrat"/>
              <a:ea typeface="Montserrat"/>
              <a:cs typeface="Montserrat"/>
              <a:sym typeface="Montserrat"/>
            </a:endParaRPr>
          </a:p>
        </p:txBody>
      </p:sp>
      <p:sp>
        <p:nvSpPr>
          <p:cNvPr id="3" name="TextBox 2">
            <a:extLst>
              <a:ext uri="{FF2B5EF4-FFF2-40B4-BE49-F238E27FC236}">
                <a16:creationId xmlns:a16="http://schemas.microsoft.com/office/drawing/2014/main" id="{F4FA2B88-4D42-BDB4-9E09-6B6D48AC9A73}"/>
              </a:ext>
            </a:extLst>
          </p:cNvPr>
          <p:cNvSpPr txBox="1"/>
          <p:nvPr/>
        </p:nvSpPr>
        <p:spPr bwMode="gray">
          <a:xfrm>
            <a:off x="167023" y="989127"/>
            <a:ext cx="8634077" cy="2292935"/>
          </a:xfrm>
          <a:prstGeom prst="rect">
            <a:avLst/>
          </a:prstGeom>
          <a:noFill/>
        </p:spPr>
        <p:txBody>
          <a:bodyPr wrap="square">
            <a:spAutoFit/>
          </a:bodyPr>
          <a:lstStyle/>
          <a:p>
            <a:r>
              <a:rPr lang="es-ES" sz="1100" dirty="0"/>
              <a:t>Objetivo general: </a:t>
            </a:r>
          </a:p>
          <a:p>
            <a:endParaRPr lang="es-ES" sz="1100" dirty="0"/>
          </a:p>
          <a:p>
            <a:r>
              <a:rPr lang="es-ES" sz="1100" dirty="0"/>
              <a:t>Desarrollar un modelo de predicción del rendimiento de maíz utilizando variables climáticas, genéticas y de manejo, que permita asistir en la toma de decisiones agronómicas.</a:t>
            </a:r>
          </a:p>
          <a:p>
            <a:endParaRPr lang="es-ES" sz="1100" dirty="0"/>
          </a:p>
          <a:p>
            <a:r>
              <a:rPr lang="es-ES" sz="1100" dirty="0"/>
              <a:t>Objetivos específicos:</a:t>
            </a:r>
          </a:p>
          <a:p>
            <a:endParaRPr lang="es-ES" sz="1100" dirty="0"/>
          </a:p>
          <a:p>
            <a:pPr marL="285750" indent="-285750">
              <a:buFont typeface="Arial" panose="020B0604020202020204" pitchFamily="34" charset="0"/>
              <a:buChar char="•"/>
            </a:pPr>
            <a:r>
              <a:rPr lang="es-ES" sz="1100" dirty="0"/>
              <a:t>Identificar y procesar las variables relevantes para la predicción del rendimiento en sistemas de producción de maíz. </a:t>
            </a:r>
          </a:p>
          <a:p>
            <a:pPr marL="285750" indent="-285750">
              <a:buFont typeface="Arial" panose="020B0604020202020204" pitchFamily="34" charset="0"/>
              <a:buChar char="•"/>
            </a:pPr>
            <a:r>
              <a:rPr lang="es-ES" sz="1100" dirty="0"/>
              <a:t>Implementar una estrategia de validación temporal para evaluar la capacidad predictiva de los modelos. </a:t>
            </a:r>
          </a:p>
          <a:p>
            <a:pPr marL="285750" indent="-285750">
              <a:buFont typeface="Arial" panose="020B0604020202020204" pitchFamily="34" charset="0"/>
              <a:buChar char="•"/>
            </a:pPr>
            <a:r>
              <a:rPr lang="es-ES" sz="1100" dirty="0"/>
              <a:t>Comparar el desempeño de distintos algoritmos de regresión utilizando métricas como MAE, RMSE y PMAE. </a:t>
            </a:r>
          </a:p>
          <a:p>
            <a:pPr marL="285750" indent="-285750">
              <a:buFont typeface="Arial" panose="020B0604020202020204" pitchFamily="34" charset="0"/>
              <a:buChar char="•"/>
            </a:pPr>
            <a:r>
              <a:rPr lang="es-ES" sz="1100" dirty="0"/>
              <a:t>Seleccionar el modelo más robusto y analizar la importancia relativa de las variables predictoras. </a:t>
            </a:r>
          </a:p>
          <a:p>
            <a:pPr marL="285750" indent="-285750">
              <a:buFont typeface="Arial" panose="020B0604020202020204" pitchFamily="34" charset="0"/>
              <a:buChar char="•"/>
            </a:pPr>
            <a:r>
              <a:rPr lang="es-ES" sz="1100" dirty="0"/>
              <a:t>Generar curvas </a:t>
            </a:r>
            <a:r>
              <a:rPr lang="es-ES" sz="1100" dirty="0" err="1"/>
              <a:t>percentilares</a:t>
            </a:r>
            <a:r>
              <a:rPr lang="es-ES" sz="1100" dirty="0"/>
              <a:t> de rendimiento para representar escenarios de riesgo y apoyar la toma de decisiones.</a:t>
            </a:r>
          </a:p>
          <a:p>
            <a:pPr marL="285750" indent="-285750">
              <a:buFontTx/>
              <a:buChar char="-"/>
            </a:pPr>
            <a:endParaRPr lang="en-US" sz="1100" dirty="0"/>
          </a:p>
        </p:txBody>
      </p:sp>
    </p:spTree>
    <p:extLst>
      <p:ext uri="{BB962C8B-B14F-4D97-AF65-F5344CB8AC3E}">
        <p14:creationId xmlns:p14="http://schemas.microsoft.com/office/powerpoint/2010/main" val="86163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BAE1168C-4282-007F-84A6-A4655ECF38A4}"/>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B6ED8260-21A2-EAE1-1E70-CAB7E365F28C}"/>
              </a:ext>
            </a:extLst>
          </p:cNvPr>
          <p:cNvSpPr>
            <a:spLocks noGrp="1"/>
          </p:cNvSpPr>
          <p:nvPr>
            <p:ph type="title"/>
          </p:nvPr>
        </p:nvSpPr>
        <p:spPr>
          <a:xfrm>
            <a:off x="311700" y="2150850"/>
            <a:ext cx="8520600" cy="841800"/>
          </a:xfrm>
        </p:spPr>
        <p:txBody>
          <a:bodyPr>
            <a:normAutofit/>
          </a:bodyPr>
          <a:lstStyle/>
          <a:p>
            <a:r>
              <a:rPr lang="es-AR" dirty="0"/>
              <a:t>Datos y su conexión</a:t>
            </a:r>
            <a:endParaRPr lang="en-US" dirty="0"/>
          </a:p>
        </p:txBody>
      </p:sp>
    </p:spTree>
    <p:extLst>
      <p:ext uri="{BB962C8B-B14F-4D97-AF65-F5344CB8AC3E}">
        <p14:creationId xmlns:p14="http://schemas.microsoft.com/office/powerpoint/2010/main" val="1671639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2B23A98A-94FF-A04B-4EAB-B62B29423AF1}"/>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5337D038-2E82-EF61-EB72-392C44CE7A10}"/>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Datos y </a:t>
            </a:r>
            <a:r>
              <a:rPr lang="en-US" sz="1600" b="1" dirty="0" err="1">
                <a:solidFill>
                  <a:schemeClr val="lt1"/>
                </a:solidFill>
                <a:latin typeface="Montserrat"/>
                <a:ea typeface="Montserrat"/>
                <a:cs typeface="Montserrat"/>
                <a:sym typeface="Montserrat"/>
              </a:rPr>
              <a:t>su</a:t>
            </a:r>
            <a:r>
              <a:rPr lang="en-US" sz="1600" b="1" dirty="0">
                <a:solidFill>
                  <a:schemeClr val="lt1"/>
                </a:solidFill>
                <a:latin typeface="Montserrat"/>
                <a:ea typeface="Montserrat"/>
                <a:cs typeface="Montserrat"/>
                <a:sym typeface="Montserrat"/>
              </a:rPr>
              <a:t> </a:t>
            </a:r>
            <a:r>
              <a:rPr lang="en-US" sz="1600" b="1" dirty="0" err="1">
                <a:solidFill>
                  <a:schemeClr val="lt1"/>
                </a:solidFill>
                <a:latin typeface="Montserrat"/>
                <a:ea typeface="Montserrat"/>
                <a:cs typeface="Montserrat"/>
                <a:sym typeface="Montserrat"/>
              </a:rPr>
              <a:t>conexión</a:t>
            </a:r>
            <a:endParaRPr sz="1600" b="1" dirty="0">
              <a:solidFill>
                <a:schemeClr val="lt1"/>
              </a:solidFill>
              <a:latin typeface="Montserrat"/>
              <a:ea typeface="Montserrat"/>
              <a:cs typeface="Montserrat"/>
              <a:sym typeface="Montserrat"/>
            </a:endParaRPr>
          </a:p>
        </p:txBody>
      </p:sp>
      <p:sp>
        <p:nvSpPr>
          <p:cNvPr id="2" name="TextBox 1">
            <a:extLst>
              <a:ext uri="{FF2B5EF4-FFF2-40B4-BE49-F238E27FC236}">
                <a16:creationId xmlns:a16="http://schemas.microsoft.com/office/drawing/2014/main" id="{9E8F16B4-7F5B-7049-46D8-517D64F84845}"/>
              </a:ext>
            </a:extLst>
          </p:cNvPr>
          <p:cNvSpPr txBox="1"/>
          <p:nvPr/>
        </p:nvSpPr>
        <p:spPr bwMode="gray">
          <a:xfrm>
            <a:off x="282811" y="917451"/>
            <a:ext cx="8052323" cy="3308598"/>
          </a:xfrm>
          <a:prstGeom prst="rect">
            <a:avLst/>
          </a:prstGeom>
          <a:noFill/>
        </p:spPr>
        <p:txBody>
          <a:bodyPr wrap="square">
            <a:spAutoFit/>
          </a:bodyPr>
          <a:lstStyle/>
          <a:p>
            <a:pPr marL="285750" indent="-285750">
              <a:buFont typeface="Arial" panose="020B0604020202020204" pitchFamily="34" charset="0"/>
              <a:buChar char="•"/>
            </a:pPr>
            <a:r>
              <a:rPr lang="es-ES" sz="1100" b="1" dirty="0"/>
              <a:t>Base de datos productiva consolidada:</a:t>
            </a:r>
            <a:r>
              <a:rPr lang="es-ES" sz="1100" dirty="0"/>
              <a:t> la cual reúne variables clave para el análisis, entre las cuales se destaca el rendimiento en kilogramos por hectárea, que constituye la variable objetivo de este trabajo. Información detallada sobre las características de los materiales sembrados (híbrido, género, tipo de madurez y evento biotecnológico), fecha de siembra, </a:t>
            </a:r>
            <a:r>
              <a:rPr lang="es-ES" sz="1100" dirty="0" err="1"/>
              <a:t>floracón</a:t>
            </a:r>
            <a:r>
              <a:rPr lang="es-ES" sz="1100" dirty="0"/>
              <a:t> y cosecha y región sembrada.</a:t>
            </a:r>
          </a:p>
          <a:p>
            <a:pPr marL="285750" indent="-285750">
              <a:buFont typeface="Arial" panose="020B0604020202020204" pitchFamily="34" charset="0"/>
              <a:buChar char="•"/>
            </a:pPr>
            <a:r>
              <a:rPr lang="es-ES" sz="1100" dirty="0"/>
              <a:t>1 Registro de rendimiento por lote.</a:t>
            </a:r>
          </a:p>
          <a:p>
            <a:pPr marL="285750" indent="-285750">
              <a:buFont typeface="Arial" panose="020B0604020202020204" pitchFamily="34" charset="0"/>
              <a:buChar char="•"/>
            </a:pPr>
            <a:r>
              <a:rPr lang="es-ES" sz="1100" dirty="0"/>
              <a:t>10 años de producción.</a:t>
            </a:r>
          </a:p>
          <a:p>
            <a:pPr marL="285750" indent="-285750">
              <a:buFont typeface="Arial" panose="020B0604020202020204" pitchFamily="34" charset="0"/>
              <a:buChar char="•"/>
            </a:pPr>
            <a:r>
              <a:rPr lang="es-ES" sz="1100" dirty="0"/>
              <a:t>Tamaño promedio del lote: 2.5 has.</a:t>
            </a:r>
          </a:p>
          <a:p>
            <a:pPr marL="285750" indent="-285750">
              <a:buFont typeface="Arial" panose="020B0604020202020204" pitchFamily="34" charset="0"/>
              <a:buChar char="•"/>
            </a:pPr>
            <a:r>
              <a:rPr lang="es-ES" sz="1100" dirty="0"/>
              <a:t># de lotes promedio al año 100 ~ 150.</a:t>
            </a:r>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r>
              <a:rPr lang="es-ES" sz="1100" b="1" dirty="0"/>
              <a:t>Base de datos meteorológica:</a:t>
            </a:r>
            <a:r>
              <a:rPr lang="es-ES" sz="1100" dirty="0"/>
              <a:t> la cual es generada a través de los datos sintéticos proporcionados por </a:t>
            </a:r>
            <a:r>
              <a:rPr lang="es-ES" sz="1100" dirty="0" err="1"/>
              <a:t>The</a:t>
            </a:r>
            <a:r>
              <a:rPr lang="es-ES" sz="1100" dirty="0"/>
              <a:t> </a:t>
            </a:r>
            <a:r>
              <a:rPr lang="es-ES" sz="1100" dirty="0" err="1"/>
              <a:t>Weather</a:t>
            </a:r>
            <a:r>
              <a:rPr lang="es-ES" sz="1100" dirty="0"/>
              <a:t> Company. </a:t>
            </a:r>
          </a:p>
          <a:p>
            <a:pPr marL="285750" indent="-285750">
              <a:buFont typeface="Arial" panose="020B0604020202020204" pitchFamily="34" charset="0"/>
              <a:buChar char="•"/>
            </a:pPr>
            <a:r>
              <a:rPr lang="es-ES" sz="1100" dirty="0"/>
              <a:t>Con el objetivo de incorporar estas variables en el modelo de rendimiento, se descargó información correspondiente a los meses de floración, dado que este período es considerado como crítico para la determinación del rendimiento final. </a:t>
            </a:r>
          </a:p>
          <a:p>
            <a:pPr marL="285750" indent="-285750">
              <a:buFont typeface="Arial" panose="020B0604020202020204" pitchFamily="34" charset="0"/>
              <a:buChar char="•"/>
            </a:pPr>
            <a:r>
              <a:rPr lang="es-ES" sz="1100" dirty="0"/>
              <a:t>Las variables climáticas extraídas incluyen, entre otras, temperatura máxima, temperatura mínima, humedad relativa, precipitación, evapotranspiración (ET₀) y déficit de presión de vapor (DPV). Esta información fue organizada a nivel mensual para cada zona productiva y asociada al mes de floración de cada registro productivo. </a:t>
            </a:r>
          </a:p>
          <a:p>
            <a:pPr marL="285750" indent="-285750">
              <a:buFont typeface="Arial" panose="020B0604020202020204" pitchFamily="34" charset="0"/>
              <a:buChar char="•"/>
            </a:pPr>
            <a:r>
              <a:rPr lang="es-ES" sz="1100" dirty="0"/>
              <a:t>A su vez, cada año fue clasificado de acuerdo con el modelo ENSO (El Niño </a:t>
            </a:r>
            <a:r>
              <a:rPr lang="es-ES" sz="1100" dirty="0" err="1"/>
              <a:t>Southern</a:t>
            </a:r>
            <a:r>
              <a:rPr lang="es-ES" sz="1100" dirty="0"/>
              <a:t> </a:t>
            </a:r>
            <a:r>
              <a:rPr lang="es-ES" sz="1100" dirty="0" err="1"/>
              <a:t>Oscillation</a:t>
            </a:r>
            <a:r>
              <a:rPr lang="es-ES" sz="1100" dirty="0"/>
              <a:t>), obteniendo así una variable categórica adicional que indica si el año se caracterizó como Niño, Neutral o Niña, siguiendo la clasificación oficial publicada por NOAA.</a:t>
            </a:r>
            <a:endParaRPr lang="en-US" sz="1100" dirty="0"/>
          </a:p>
        </p:txBody>
      </p:sp>
    </p:spTree>
    <p:extLst>
      <p:ext uri="{BB962C8B-B14F-4D97-AF65-F5344CB8AC3E}">
        <p14:creationId xmlns:p14="http://schemas.microsoft.com/office/powerpoint/2010/main" val="986215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0B3DB536-7126-A342-A221-5DB51C42C96B}"/>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948DAB3E-5A6A-2FFA-64E1-A33E791F35B7}"/>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err="1">
                <a:solidFill>
                  <a:schemeClr val="lt1"/>
                </a:solidFill>
                <a:latin typeface="Montserrat"/>
                <a:ea typeface="Montserrat"/>
                <a:cs typeface="Montserrat"/>
                <a:sym typeface="Montserrat"/>
              </a:rPr>
              <a:t>Descripción</a:t>
            </a:r>
            <a:r>
              <a:rPr lang="en-US" sz="1600" b="1" dirty="0">
                <a:solidFill>
                  <a:schemeClr val="lt1"/>
                </a:solidFill>
                <a:latin typeface="Montserrat"/>
                <a:ea typeface="Montserrat"/>
                <a:cs typeface="Montserrat"/>
                <a:sym typeface="Montserrat"/>
              </a:rPr>
              <a:t> de la variable TARGET</a:t>
            </a:r>
            <a:endParaRPr sz="1600" b="1" dirty="0">
              <a:solidFill>
                <a:schemeClr val="lt1"/>
              </a:solidFill>
              <a:latin typeface="Montserrat"/>
              <a:ea typeface="Montserrat"/>
              <a:cs typeface="Montserrat"/>
              <a:sym typeface="Montserrat"/>
            </a:endParaRPr>
          </a:p>
        </p:txBody>
      </p:sp>
      <p:pic>
        <p:nvPicPr>
          <p:cNvPr id="3" name="Picture 2">
            <a:extLst>
              <a:ext uri="{FF2B5EF4-FFF2-40B4-BE49-F238E27FC236}">
                <a16:creationId xmlns:a16="http://schemas.microsoft.com/office/drawing/2014/main" id="{A7B21B99-B133-A16B-131D-922E1146194A}"/>
              </a:ext>
            </a:extLst>
          </p:cNvPr>
          <p:cNvPicPr>
            <a:picLocks noChangeAspect="1"/>
          </p:cNvPicPr>
          <p:nvPr/>
        </p:nvPicPr>
        <p:blipFill>
          <a:blip r:embed="rId4"/>
          <a:stretch>
            <a:fillRect/>
          </a:stretch>
        </p:blipFill>
        <p:spPr>
          <a:xfrm>
            <a:off x="931601" y="775839"/>
            <a:ext cx="2997520" cy="1468173"/>
          </a:xfrm>
          <a:prstGeom prst="rect">
            <a:avLst/>
          </a:prstGeom>
        </p:spPr>
      </p:pic>
      <p:pic>
        <p:nvPicPr>
          <p:cNvPr id="4" name="Picture 3">
            <a:extLst>
              <a:ext uri="{FF2B5EF4-FFF2-40B4-BE49-F238E27FC236}">
                <a16:creationId xmlns:a16="http://schemas.microsoft.com/office/drawing/2014/main" id="{94D6A5A0-8B52-87FF-88D7-BE854D101FC7}"/>
              </a:ext>
            </a:extLst>
          </p:cNvPr>
          <p:cNvPicPr>
            <a:picLocks noChangeAspect="1"/>
          </p:cNvPicPr>
          <p:nvPr/>
        </p:nvPicPr>
        <p:blipFill>
          <a:blip r:embed="rId5"/>
          <a:stretch>
            <a:fillRect/>
          </a:stretch>
        </p:blipFill>
        <p:spPr>
          <a:xfrm>
            <a:off x="4043225" y="775839"/>
            <a:ext cx="2997520" cy="1490502"/>
          </a:xfrm>
          <a:prstGeom prst="rect">
            <a:avLst/>
          </a:prstGeom>
        </p:spPr>
      </p:pic>
      <p:pic>
        <p:nvPicPr>
          <p:cNvPr id="5" name="Picture 4">
            <a:extLst>
              <a:ext uri="{FF2B5EF4-FFF2-40B4-BE49-F238E27FC236}">
                <a16:creationId xmlns:a16="http://schemas.microsoft.com/office/drawing/2014/main" id="{81ED636C-087C-ED0C-8FCB-171FFC3D117E}"/>
              </a:ext>
            </a:extLst>
          </p:cNvPr>
          <p:cNvPicPr>
            <a:picLocks noChangeAspect="1"/>
          </p:cNvPicPr>
          <p:nvPr/>
        </p:nvPicPr>
        <p:blipFill>
          <a:blip r:embed="rId6"/>
          <a:stretch>
            <a:fillRect/>
          </a:stretch>
        </p:blipFill>
        <p:spPr>
          <a:xfrm>
            <a:off x="961870" y="2320395"/>
            <a:ext cx="4086475" cy="1730743"/>
          </a:xfrm>
          <a:prstGeom prst="rect">
            <a:avLst/>
          </a:prstGeom>
        </p:spPr>
      </p:pic>
      <p:pic>
        <p:nvPicPr>
          <p:cNvPr id="6" name="Picture 5">
            <a:extLst>
              <a:ext uri="{FF2B5EF4-FFF2-40B4-BE49-F238E27FC236}">
                <a16:creationId xmlns:a16="http://schemas.microsoft.com/office/drawing/2014/main" id="{191EA44D-328D-BE10-D791-BCA75B81A5C6}"/>
              </a:ext>
            </a:extLst>
          </p:cNvPr>
          <p:cNvPicPr>
            <a:picLocks noChangeAspect="1"/>
          </p:cNvPicPr>
          <p:nvPr/>
        </p:nvPicPr>
        <p:blipFill>
          <a:blip r:embed="rId7"/>
          <a:stretch>
            <a:fillRect/>
          </a:stretch>
        </p:blipFill>
        <p:spPr>
          <a:xfrm>
            <a:off x="5187654" y="2320395"/>
            <a:ext cx="2923511" cy="1732580"/>
          </a:xfrm>
          <a:prstGeom prst="rect">
            <a:avLst/>
          </a:prstGeom>
        </p:spPr>
      </p:pic>
    </p:spTree>
    <p:extLst>
      <p:ext uri="{BB962C8B-B14F-4D97-AF65-F5344CB8AC3E}">
        <p14:creationId xmlns:p14="http://schemas.microsoft.com/office/powerpoint/2010/main" val="469591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52E02E34-C5DD-5E62-7D4E-349D966336CC}"/>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299D4C06-607A-D26B-155C-E735C4BFC40A}"/>
              </a:ext>
            </a:extLst>
          </p:cNvPr>
          <p:cNvSpPr>
            <a:spLocks noGrp="1"/>
          </p:cNvSpPr>
          <p:nvPr>
            <p:ph type="title"/>
          </p:nvPr>
        </p:nvSpPr>
        <p:spPr>
          <a:xfrm>
            <a:off x="311700" y="2150850"/>
            <a:ext cx="8520600" cy="841800"/>
          </a:xfrm>
        </p:spPr>
        <p:txBody>
          <a:bodyPr>
            <a:normAutofit/>
          </a:bodyPr>
          <a:lstStyle/>
          <a:p>
            <a:r>
              <a:rPr lang="es-AR" dirty="0"/>
              <a:t>Variables utilizadas</a:t>
            </a:r>
            <a:endParaRPr lang="en-US" dirty="0"/>
          </a:p>
        </p:txBody>
      </p:sp>
    </p:spTree>
    <p:extLst>
      <p:ext uri="{BB962C8B-B14F-4D97-AF65-F5344CB8AC3E}">
        <p14:creationId xmlns:p14="http://schemas.microsoft.com/office/powerpoint/2010/main" val="3775999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66901A24-6757-5056-6260-16A329199C36}"/>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C3C70AFF-DEB2-3D65-E597-8C27516237B0}"/>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Variables </a:t>
            </a:r>
            <a:r>
              <a:rPr lang="en-US" sz="1600" b="1" dirty="0" err="1">
                <a:solidFill>
                  <a:schemeClr val="lt1"/>
                </a:solidFill>
                <a:latin typeface="Montserrat"/>
                <a:ea typeface="Montserrat"/>
                <a:cs typeface="Montserrat"/>
                <a:sym typeface="Montserrat"/>
              </a:rPr>
              <a:t>utilizadas</a:t>
            </a:r>
            <a:endParaRPr sz="1600" b="1" dirty="0">
              <a:solidFill>
                <a:schemeClr val="lt1"/>
              </a:solidFill>
              <a:latin typeface="Montserrat"/>
              <a:ea typeface="Montserrat"/>
              <a:cs typeface="Montserrat"/>
              <a:sym typeface="Montserrat"/>
            </a:endParaRPr>
          </a:p>
        </p:txBody>
      </p:sp>
      <p:sp>
        <p:nvSpPr>
          <p:cNvPr id="2" name="TextBox 1">
            <a:extLst>
              <a:ext uri="{FF2B5EF4-FFF2-40B4-BE49-F238E27FC236}">
                <a16:creationId xmlns:a16="http://schemas.microsoft.com/office/drawing/2014/main" id="{457DE025-E4CD-2BA5-EBDA-632F246FFE38}"/>
              </a:ext>
            </a:extLst>
          </p:cNvPr>
          <p:cNvSpPr txBox="1"/>
          <p:nvPr/>
        </p:nvSpPr>
        <p:spPr bwMode="gray">
          <a:xfrm>
            <a:off x="-209057" y="597246"/>
            <a:ext cx="8145764" cy="307777"/>
          </a:xfrm>
          <a:prstGeom prst="rect">
            <a:avLst/>
          </a:prstGeom>
          <a:noFill/>
        </p:spPr>
        <p:txBody>
          <a:bodyPr wrap="square">
            <a:spAutoFit/>
          </a:bodyPr>
          <a:lstStyle/>
          <a:p>
            <a:pPr marL="285750" indent="-285750">
              <a:buFont typeface="Arial" panose="020B0604020202020204" pitchFamily="34" charset="0"/>
              <a:buChar char="•"/>
            </a:pPr>
            <a:r>
              <a:rPr lang="es-ES" sz="1400" b="1" dirty="0"/>
              <a:t>Variables productivas (Agrícolas y genéticas):</a:t>
            </a:r>
            <a:endParaRPr lang="en-US" sz="1400" dirty="0"/>
          </a:p>
        </p:txBody>
      </p:sp>
      <p:pic>
        <p:nvPicPr>
          <p:cNvPr id="7" name="Picture 6">
            <a:extLst>
              <a:ext uri="{FF2B5EF4-FFF2-40B4-BE49-F238E27FC236}">
                <a16:creationId xmlns:a16="http://schemas.microsoft.com/office/drawing/2014/main" id="{E3A4C00D-1566-3572-D8F0-02EFD3367007}"/>
              </a:ext>
            </a:extLst>
          </p:cNvPr>
          <p:cNvPicPr>
            <a:picLocks noChangeAspect="1"/>
          </p:cNvPicPr>
          <p:nvPr/>
        </p:nvPicPr>
        <p:blipFill>
          <a:blip r:embed="rId4"/>
          <a:stretch>
            <a:fillRect/>
          </a:stretch>
        </p:blipFill>
        <p:spPr>
          <a:xfrm>
            <a:off x="4139558" y="3142865"/>
            <a:ext cx="2054299" cy="1509998"/>
          </a:xfrm>
          <a:prstGeom prst="rect">
            <a:avLst/>
          </a:prstGeom>
        </p:spPr>
      </p:pic>
      <p:pic>
        <p:nvPicPr>
          <p:cNvPr id="8" name="Picture 7">
            <a:extLst>
              <a:ext uri="{FF2B5EF4-FFF2-40B4-BE49-F238E27FC236}">
                <a16:creationId xmlns:a16="http://schemas.microsoft.com/office/drawing/2014/main" id="{B2BF0EA9-E549-16E7-18DD-86EF080214B4}"/>
              </a:ext>
            </a:extLst>
          </p:cNvPr>
          <p:cNvPicPr>
            <a:picLocks noChangeAspect="1"/>
          </p:cNvPicPr>
          <p:nvPr/>
        </p:nvPicPr>
        <p:blipFill>
          <a:blip r:embed="rId5"/>
          <a:stretch>
            <a:fillRect/>
          </a:stretch>
        </p:blipFill>
        <p:spPr>
          <a:xfrm>
            <a:off x="3200156" y="1238729"/>
            <a:ext cx="4272207" cy="1809405"/>
          </a:xfrm>
          <a:prstGeom prst="rect">
            <a:avLst/>
          </a:prstGeom>
        </p:spPr>
      </p:pic>
      <p:pic>
        <p:nvPicPr>
          <p:cNvPr id="9" name="Picture 8">
            <a:extLst>
              <a:ext uri="{FF2B5EF4-FFF2-40B4-BE49-F238E27FC236}">
                <a16:creationId xmlns:a16="http://schemas.microsoft.com/office/drawing/2014/main" id="{D76B8092-AB74-5CF0-3B22-C3744BB69EAC}"/>
              </a:ext>
            </a:extLst>
          </p:cNvPr>
          <p:cNvPicPr>
            <a:picLocks noChangeAspect="1"/>
          </p:cNvPicPr>
          <p:nvPr/>
        </p:nvPicPr>
        <p:blipFill>
          <a:blip r:embed="rId6"/>
          <a:stretch>
            <a:fillRect/>
          </a:stretch>
        </p:blipFill>
        <p:spPr>
          <a:xfrm>
            <a:off x="266898" y="1238729"/>
            <a:ext cx="2854678" cy="1805164"/>
          </a:xfrm>
          <a:prstGeom prst="rect">
            <a:avLst/>
          </a:prstGeom>
        </p:spPr>
      </p:pic>
      <p:pic>
        <p:nvPicPr>
          <p:cNvPr id="10" name="Picture 9">
            <a:extLst>
              <a:ext uri="{FF2B5EF4-FFF2-40B4-BE49-F238E27FC236}">
                <a16:creationId xmlns:a16="http://schemas.microsoft.com/office/drawing/2014/main" id="{930DABEF-4B81-2FD9-63A4-E4C0BF8BE79F}"/>
              </a:ext>
            </a:extLst>
          </p:cNvPr>
          <p:cNvPicPr>
            <a:picLocks noChangeAspect="1"/>
          </p:cNvPicPr>
          <p:nvPr/>
        </p:nvPicPr>
        <p:blipFill>
          <a:blip r:embed="rId7"/>
          <a:stretch>
            <a:fillRect/>
          </a:stretch>
        </p:blipFill>
        <p:spPr>
          <a:xfrm>
            <a:off x="667087" y="3142865"/>
            <a:ext cx="2054299" cy="1523812"/>
          </a:xfrm>
          <a:prstGeom prst="rect">
            <a:avLst/>
          </a:prstGeom>
        </p:spPr>
      </p:pic>
    </p:spTree>
    <p:extLst>
      <p:ext uri="{BB962C8B-B14F-4D97-AF65-F5344CB8AC3E}">
        <p14:creationId xmlns:p14="http://schemas.microsoft.com/office/powerpoint/2010/main" val="500304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98D9C093-E0FA-0D2C-1397-9B11DB606066}"/>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B9E67FA3-E066-9140-2D31-EA023A6D47F0}"/>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Variables </a:t>
            </a:r>
            <a:r>
              <a:rPr lang="en-US" sz="1600" b="1" dirty="0" err="1">
                <a:solidFill>
                  <a:schemeClr val="lt1"/>
                </a:solidFill>
                <a:latin typeface="Montserrat"/>
                <a:ea typeface="Montserrat"/>
                <a:cs typeface="Montserrat"/>
                <a:sym typeface="Montserrat"/>
              </a:rPr>
              <a:t>utilizadas</a:t>
            </a:r>
            <a:endParaRPr sz="1600" b="1" dirty="0">
              <a:solidFill>
                <a:schemeClr val="lt1"/>
              </a:solidFill>
              <a:latin typeface="Montserrat"/>
              <a:ea typeface="Montserrat"/>
              <a:cs typeface="Montserrat"/>
              <a:sym typeface="Montserrat"/>
            </a:endParaRPr>
          </a:p>
        </p:txBody>
      </p:sp>
      <p:sp>
        <p:nvSpPr>
          <p:cNvPr id="2" name="TextBox 1">
            <a:extLst>
              <a:ext uri="{FF2B5EF4-FFF2-40B4-BE49-F238E27FC236}">
                <a16:creationId xmlns:a16="http://schemas.microsoft.com/office/drawing/2014/main" id="{EA1B2200-DA6C-2DDF-8FBA-1E39A901A70C}"/>
              </a:ext>
            </a:extLst>
          </p:cNvPr>
          <p:cNvSpPr txBox="1"/>
          <p:nvPr/>
        </p:nvSpPr>
        <p:spPr bwMode="gray">
          <a:xfrm>
            <a:off x="-209057" y="597246"/>
            <a:ext cx="8145764" cy="307777"/>
          </a:xfrm>
          <a:prstGeom prst="rect">
            <a:avLst/>
          </a:prstGeom>
          <a:noFill/>
        </p:spPr>
        <p:txBody>
          <a:bodyPr wrap="square">
            <a:spAutoFit/>
          </a:bodyPr>
          <a:lstStyle/>
          <a:p>
            <a:pPr marL="285750" indent="-285750">
              <a:buFont typeface="Arial" panose="020B0604020202020204" pitchFamily="34" charset="0"/>
              <a:buChar char="•"/>
            </a:pPr>
            <a:r>
              <a:rPr lang="es-ES" sz="1400" b="1" dirty="0"/>
              <a:t>Variables Temporales</a:t>
            </a:r>
            <a:endParaRPr lang="en-US" sz="1400" dirty="0"/>
          </a:p>
        </p:txBody>
      </p:sp>
      <p:pic>
        <p:nvPicPr>
          <p:cNvPr id="3" name="Picture 2">
            <a:extLst>
              <a:ext uri="{FF2B5EF4-FFF2-40B4-BE49-F238E27FC236}">
                <a16:creationId xmlns:a16="http://schemas.microsoft.com/office/drawing/2014/main" id="{D357A50D-E45B-B8E0-2B65-FBCAEE5956D2}"/>
              </a:ext>
            </a:extLst>
          </p:cNvPr>
          <p:cNvPicPr>
            <a:picLocks noChangeAspect="1"/>
          </p:cNvPicPr>
          <p:nvPr/>
        </p:nvPicPr>
        <p:blipFill>
          <a:blip r:embed="rId4"/>
          <a:stretch>
            <a:fillRect/>
          </a:stretch>
        </p:blipFill>
        <p:spPr>
          <a:xfrm>
            <a:off x="375777" y="1290449"/>
            <a:ext cx="8497486" cy="2705478"/>
          </a:xfrm>
          <a:prstGeom prst="rect">
            <a:avLst/>
          </a:prstGeom>
          <a:ln>
            <a:solidFill>
              <a:schemeClr val="accent1"/>
            </a:solidFill>
          </a:ln>
        </p:spPr>
      </p:pic>
    </p:spTree>
    <p:extLst>
      <p:ext uri="{BB962C8B-B14F-4D97-AF65-F5344CB8AC3E}">
        <p14:creationId xmlns:p14="http://schemas.microsoft.com/office/powerpoint/2010/main" val="1633676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994A2963-8F33-6617-8BD5-128DAD233C83}"/>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E0356328-4200-85BC-DD5B-A4C7A08FCC32}"/>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Variables </a:t>
            </a:r>
            <a:r>
              <a:rPr lang="en-US" sz="1600" b="1" dirty="0" err="1">
                <a:solidFill>
                  <a:schemeClr val="lt1"/>
                </a:solidFill>
                <a:latin typeface="Montserrat"/>
                <a:ea typeface="Montserrat"/>
                <a:cs typeface="Montserrat"/>
                <a:sym typeface="Montserrat"/>
              </a:rPr>
              <a:t>utilizadas</a:t>
            </a:r>
            <a:endParaRPr sz="1600" b="1" dirty="0">
              <a:solidFill>
                <a:schemeClr val="lt1"/>
              </a:solidFill>
              <a:latin typeface="Montserrat"/>
              <a:ea typeface="Montserrat"/>
              <a:cs typeface="Montserrat"/>
              <a:sym typeface="Montserrat"/>
            </a:endParaRPr>
          </a:p>
        </p:txBody>
      </p:sp>
      <p:sp>
        <p:nvSpPr>
          <p:cNvPr id="4" name="TextBox 3">
            <a:extLst>
              <a:ext uri="{FF2B5EF4-FFF2-40B4-BE49-F238E27FC236}">
                <a16:creationId xmlns:a16="http://schemas.microsoft.com/office/drawing/2014/main" id="{68033D14-355D-516F-3385-22488E9CD873}"/>
              </a:ext>
            </a:extLst>
          </p:cNvPr>
          <p:cNvSpPr txBox="1"/>
          <p:nvPr/>
        </p:nvSpPr>
        <p:spPr bwMode="gray">
          <a:xfrm>
            <a:off x="167023" y="709264"/>
            <a:ext cx="8951119" cy="646331"/>
          </a:xfrm>
          <a:prstGeom prst="rect">
            <a:avLst/>
          </a:prstGeom>
          <a:noFill/>
        </p:spPr>
        <p:txBody>
          <a:bodyPr wrap="square">
            <a:spAutoFit/>
          </a:bodyPr>
          <a:lstStyle/>
          <a:p>
            <a:r>
              <a:rPr lang="es-ES" sz="1200" b="1" dirty="0"/>
              <a:t>Variables climáticas: </a:t>
            </a:r>
            <a:r>
              <a:rPr lang="es-ES" sz="1200" dirty="0"/>
              <a:t>la temperatura máxima, mínima y media; la humedad relativa promedio, máxima y mínima; la precipitación total mensual; la evapotranspiración de referencia (ET₀); el déficit de presión de vapor (DPV); y la presión atmosférica promedio. Además, se incorporaron índices derivados como velocidad del viento, cobertura nubosa y radiación solar, entre otros.</a:t>
            </a:r>
            <a:endParaRPr lang="en-US" sz="1200" dirty="0"/>
          </a:p>
        </p:txBody>
      </p:sp>
      <p:pic>
        <p:nvPicPr>
          <p:cNvPr id="6" name="Picture 5">
            <a:extLst>
              <a:ext uri="{FF2B5EF4-FFF2-40B4-BE49-F238E27FC236}">
                <a16:creationId xmlns:a16="http://schemas.microsoft.com/office/drawing/2014/main" id="{3DDB2F38-9E69-CD9B-3638-05112187B97C}"/>
              </a:ext>
            </a:extLst>
          </p:cNvPr>
          <p:cNvPicPr>
            <a:picLocks noChangeAspect="1"/>
          </p:cNvPicPr>
          <p:nvPr/>
        </p:nvPicPr>
        <p:blipFill>
          <a:blip r:embed="rId4"/>
          <a:stretch>
            <a:fillRect/>
          </a:stretch>
        </p:blipFill>
        <p:spPr>
          <a:xfrm>
            <a:off x="1073767" y="1467613"/>
            <a:ext cx="6470411" cy="2777467"/>
          </a:xfrm>
          <a:prstGeom prst="rect">
            <a:avLst/>
          </a:prstGeom>
          <a:ln>
            <a:solidFill>
              <a:schemeClr val="accent1"/>
            </a:solidFill>
          </a:ln>
        </p:spPr>
      </p:pic>
    </p:spTree>
    <p:extLst>
      <p:ext uri="{BB962C8B-B14F-4D97-AF65-F5344CB8AC3E}">
        <p14:creationId xmlns:p14="http://schemas.microsoft.com/office/powerpoint/2010/main" val="745860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E4E70EDF-C976-8E8D-EE7F-A91F9C7DC375}"/>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6BA3BC4D-9833-F530-2957-F1717C5A9A90}"/>
              </a:ext>
            </a:extLst>
          </p:cNvPr>
          <p:cNvSpPr>
            <a:spLocks noGrp="1"/>
          </p:cNvSpPr>
          <p:nvPr>
            <p:ph type="title"/>
          </p:nvPr>
        </p:nvSpPr>
        <p:spPr>
          <a:xfrm>
            <a:off x="311700" y="2150850"/>
            <a:ext cx="8520600" cy="841800"/>
          </a:xfrm>
        </p:spPr>
        <p:txBody>
          <a:bodyPr>
            <a:normAutofit/>
          </a:bodyPr>
          <a:lstStyle/>
          <a:p>
            <a:r>
              <a:rPr lang="es-AR" dirty="0"/>
              <a:t>Ingeniería de variables</a:t>
            </a:r>
            <a:endParaRPr lang="en-US" dirty="0"/>
          </a:p>
        </p:txBody>
      </p:sp>
    </p:spTree>
    <p:extLst>
      <p:ext uri="{BB962C8B-B14F-4D97-AF65-F5344CB8AC3E}">
        <p14:creationId xmlns:p14="http://schemas.microsoft.com/office/powerpoint/2010/main" val="2504214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1A0AC714-8A56-ED1D-03AB-045079338A45}"/>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FF914CF6-C696-18F9-EF0B-2398A32B5F4F}"/>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Ingeniería de variables</a:t>
            </a:r>
          </a:p>
        </p:txBody>
      </p:sp>
      <p:pic>
        <p:nvPicPr>
          <p:cNvPr id="2" name="Picture 1">
            <a:extLst>
              <a:ext uri="{FF2B5EF4-FFF2-40B4-BE49-F238E27FC236}">
                <a16:creationId xmlns:a16="http://schemas.microsoft.com/office/drawing/2014/main" id="{CEB21380-4FF2-EE20-77E4-833701F64B3A}"/>
              </a:ext>
            </a:extLst>
          </p:cNvPr>
          <p:cNvPicPr>
            <a:picLocks noChangeAspect="1"/>
          </p:cNvPicPr>
          <p:nvPr/>
        </p:nvPicPr>
        <p:blipFill>
          <a:blip r:embed="rId4"/>
          <a:stretch>
            <a:fillRect/>
          </a:stretch>
        </p:blipFill>
        <p:spPr>
          <a:xfrm>
            <a:off x="167023" y="597246"/>
            <a:ext cx="4936830" cy="3286838"/>
          </a:xfrm>
          <a:prstGeom prst="rect">
            <a:avLst/>
          </a:prstGeom>
        </p:spPr>
      </p:pic>
      <p:pic>
        <p:nvPicPr>
          <p:cNvPr id="3" name="Picture 2">
            <a:extLst>
              <a:ext uri="{FF2B5EF4-FFF2-40B4-BE49-F238E27FC236}">
                <a16:creationId xmlns:a16="http://schemas.microsoft.com/office/drawing/2014/main" id="{6D725F69-2CD7-51A5-F65E-613A066F14BC}"/>
              </a:ext>
            </a:extLst>
          </p:cNvPr>
          <p:cNvPicPr>
            <a:picLocks noChangeAspect="1"/>
          </p:cNvPicPr>
          <p:nvPr/>
        </p:nvPicPr>
        <p:blipFill>
          <a:blip r:embed="rId5"/>
          <a:stretch>
            <a:fillRect/>
          </a:stretch>
        </p:blipFill>
        <p:spPr>
          <a:xfrm>
            <a:off x="5183150" y="597246"/>
            <a:ext cx="1864572" cy="1390364"/>
          </a:xfrm>
          <a:prstGeom prst="rect">
            <a:avLst/>
          </a:prstGeom>
        </p:spPr>
      </p:pic>
      <p:pic>
        <p:nvPicPr>
          <p:cNvPr id="5" name="Picture 4">
            <a:extLst>
              <a:ext uri="{FF2B5EF4-FFF2-40B4-BE49-F238E27FC236}">
                <a16:creationId xmlns:a16="http://schemas.microsoft.com/office/drawing/2014/main" id="{50B81A41-20C7-CD7C-CEA3-ADC177065B69}"/>
              </a:ext>
            </a:extLst>
          </p:cNvPr>
          <p:cNvPicPr>
            <a:picLocks noChangeAspect="1"/>
          </p:cNvPicPr>
          <p:nvPr/>
        </p:nvPicPr>
        <p:blipFill>
          <a:blip r:embed="rId6"/>
          <a:stretch>
            <a:fillRect/>
          </a:stretch>
        </p:blipFill>
        <p:spPr>
          <a:xfrm>
            <a:off x="5196628" y="2493719"/>
            <a:ext cx="1837616" cy="1390365"/>
          </a:xfrm>
          <a:prstGeom prst="rect">
            <a:avLst/>
          </a:prstGeom>
        </p:spPr>
      </p:pic>
      <p:sp>
        <p:nvSpPr>
          <p:cNvPr id="7" name="TextBox 6">
            <a:extLst>
              <a:ext uri="{FF2B5EF4-FFF2-40B4-BE49-F238E27FC236}">
                <a16:creationId xmlns:a16="http://schemas.microsoft.com/office/drawing/2014/main" id="{FB0B5EA5-EE8D-AE93-9A14-727E0E4937F8}"/>
              </a:ext>
            </a:extLst>
          </p:cNvPr>
          <p:cNvSpPr txBox="1"/>
          <p:nvPr/>
        </p:nvSpPr>
        <p:spPr bwMode="gray">
          <a:xfrm>
            <a:off x="7153975" y="1278143"/>
            <a:ext cx="1739994" cy="1615827"/>
          </a:xfrm>
          <a:prstGeom prst="rect">
            <a:avLst/>
          </a:prstGeom>
          <a:noFill/>
        </p:spPr>
        <p:txBody>
          <a:bodyPr wrap="square">
            <a:spAutoFit/>
          </a:bodyPr>
          <a:lstStyle/>
          <a:p>
            <a:pPr algn="ctr"/>
            <a:r>
              <a:rPr lang="es-ES" sz="1100" dirty="0"/>
              <a:t>Probabilidades empíricas acumuladas del tipo P(</a:t>
            </a:r>
            <a:r>
              <a:rPr lang="es-ES" sz="1100" dirty="0" err="1"/>
              <a:t>Yield</a:t>
            </a:r>
            <a:r>
              <a:rPr lang="es-ES" sz="1100" dirty="0"/>
              <a:t> ≤ umbral), calculadas para diferentes valores umbral de rendimiento (desde 1000 hasta 9000 kg/ha, en incrementos de 1000).</a:t>
            </a:r>
            <a:endParaRPr lang="en-US" sz="1100" dirty="0"/>
          </a:p>
        </p:txBody>
      </p:sp>
    </p:spTree>
    <p:extLst>
      <p:ext uri="{BB962C8B-B14F-4D97-AF65-F5344CB8AC3E}">
        <p14:creationId xmlns:p14="http://schemas.microsoft.com/office/powerpoint/2010/main" val="1943222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D9DEA661-C48B-46B3-153A-A1D9FB6D2E20}"/>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3647E7E0-D38B-560C-F768-0D07CC30362F}"/>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a:solidFill>
                  <a:schemeClr val="lt1"/>
                </a:solidFill>
                <a:latin typeface="Montserrat"/>
                <a:ea typeface="Montserrat"/>
                <a:cs typeface="Montserrat"/>
                <a:sym typeface="Montserrat"/>
              </a:rPr>
              <a:t>Ingeniería de variables</a:t>
            </a:r>
          </a:p>
        </p:txBody>
      </p:sp>
      <p:pic>
        <p:nvPicPr>
          <p:cNvPr id="4" name="Picture 3" descr="A graph with different colored squares&#10;&#10;AI-generated content may be incorrect.">
            <a:extLst>
              <a:ext uri="{FF2B5EF4-FFF2-40B4-BE49-F238E27FC236}">
                <a16:creationId xmlns:a16="http://schemas.microsoft.com/office/drawing/2014/main" id="{5C21E504-6440-B8A2-ECE4-258B79C146E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9426" y="568670"/>
            <a:ext cx="2239843" cy="4534919"/>
          </a:xfrm>
          <a:prstGeom prst="rect">
            <a:avLst/>
          </a:prstGeom>
          <a:noFill/>
          <a:ln>
            <a:solidFill>
              <a:schemeClr val="tx1"/>
            </a:solidFill>
          </a:ln>
        </p:spPr>
      </p:pic>
    </p:spTree>
    <p:extLst>
      <p:ext uri="{BB962C8B-B14F-4D97-AF65-F5344CB8AC3E}">
        <p14:creationId xmlns:p14="http://schemas.microsoft.com/office/powerpoint/2010/main" val="523076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B60508AB-5634-AB93-7454-1948064D3A7A}"/>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D6A38BD8-12F6-CF2B-14E4-C817089E57A6}"/>
              </a:ext>
            </a:extLst>
          </p:cNvPr>
          <p:cNvSpPr>
            <a:spLocks noGrp="1"/>
          </p:cNvSpPr>
          <p:nvPr>
            <p:ph type="title"/>
          </p:nvPr>
        </p:nvSpPr>
        <p:spPr>
          <a:xfrm>
            <a:off x="311700" y="2150850"/>
            <a:ext cx="8520600" cy="841800"/>
          </a:xfrm>
        </p:spPr>
        <p:txBody>
          <a:bodyPr>
            <a:normAutofit/>
          </a:bodyPr>
          <a:lstStyle/>
          <a:p>
            <a:r>
              <a:rPr lang="es-AR" dirty="0"/>
              <a:t>Estrategia de modelado</a:t>
            </a:r>
            <a:endParaRPr lang="en-US" dirty="0"/>
          </a:p>
        </p:txBody>
      </p:sp>
    </p:spTree>
    <p:extLst>
      <p:ext uri="{BB962C8B-B14F-4D97-AF65-F5344CB8AC3E}">
        <p14:creationId xmlns:p14="http://schemas.microsoft.com/office/powerpoint/2010/main" val="2143464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F6CBA322-F970-500E-608C-64D92E83A6BC}"/>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AC399ED3-D046-7722-A5A4-DC0A02FF2CF9}"/>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err="1">
                <a:solidFill>
                  <a:schemeClr val="lt1"/>
                </a:solidFill>
                <a:latin typeface="Montserrat"/>
                <a:ea typeface="Montserrat"/>
                <a:cs typeface="Montserrat"/>
                <a:sym typeface="Montserrat"/>
              </a:rPr>
              <a:t>Estrategia</a:t>
            </a:r>
            <a:r>
              <a:rPr lang="en-US" sz="1600" b="1" dirty="0">
                <a:solidFill>
                  <a:schemeClr val="lt1"/>
                </a:solidFill>
                <a:latin typeface="Montserrat"/>
                <a:ea typeface="Montserrat"/>
                <a:cs typeface="Montserrat"/>
                <a:sym typeface="Montserrat"/>
              </a:rPr>
              <a:t> de </a:t>
            </a:r>
            <a:r>
              <a:rPr lang="en-US" sz="1600" b="1" dirty="0" err="1">
                <a:solidFill>
                  <a:schemeClr val="lt1"/>
                </a:solidFill>
                <a:latin typeface="Montserrat"/>
                <a:ea typeface="Montserrat"/>
                <a:cs typeface="Montserrat"/>
                <a:sym typeface="Montserrat"/>
              </a:rPr>
              <a:t>modelado</a:t>
            </a:r>
            <a:endParaRPr lang="en-US" sz="1600" b="1" dirty="0">
              <a:solidFill>
                <a:schemeClr val="lt1"/>
              </a:solidFill>
              <a:latin typeface="Montserrat"/>
              <a:ea typeface="Montserrat"/>
              <a:cs typeface="Montserrat"/>
              <a:sym typeface="Montserrat"/>
            </a:endParaRPr>
          </a:p>
        </p:txBody>
      </p:sp>
      <p:sp>
        <p:nvSpPr>
          <p:cNvPr id="2" name="TextBox 1">
            <a:extLst>
              <a:ext uri="{FF2B5EF4-FFF2-40B4-BE49-F238E27FC236}">
                <a16:creationId xmlns:a16="http://schemas.microsoft.com/office/drawing/2014/main" id="{016C9877-12E1-3B0B-651F-8EACB0608DB1}"/>
              </a:ext>
            </a:extLst>
          </p:cNvPr>
          <p:cNvSpPr txBox="1"/>
          <p:nvPr/>
        </p:nvSpPr>
        <p:spPr bwMode="gray">
          <a:xfrm>
            <a:off x="167024" y="715182"/>
            <a:ext cx="8712658" cy="3477875"/>
          </a:xfrm>
          <a:prstGeom prst="rect">
            <a:avLst/>
          </a:prstGeom>
          <a:noFill/>
        </p:spPr>
        <p:txBody>
          <a:bodyPr wrap="square">
            <a:spAutoFit/>
          </a:bodyPr>
          <a:lstStyle/>
          <a:p>
            <a:pPr marL="285750" indent="-285750">
              <a:buFont typeface="Arial" panose="020B0604020202020204" pitchFamily="34" charset="0"/>
              <a:buChar char="•"/>
            </a:pPr>
            <a:r>
              <a:rPr lang="es-ES" sz="1100" dirty="0"/>
              <a:t>Estrategia de codificación de variables categóricas: </a:t>
            </a:r>
            <a:r>
              <a:rPr lang="es-ES" sz="1100" b="1" dirty="0">
                <a:effectLst>
                  <a:outerShdw blurRad="38100" dist="38100" dir="2700000" algn="tl">
                    <a:srgbClr val="000000">
                      <a:alpha val="43137"/>
                    </a:srgbClr>
                  </a:outerShdw>
                </a:effectLst>
              </a:rPr>
              <a:t>Target </a:t>
            </a:r>
            <a:r>
              <a:rPr lang="es-ES" sz="1100" b="1" dirty="0" err="1">
                <a:effectLst>
                  <a:outerShdw blurRad="38100" dist="38100" dir="2700000" algn="tl">
                    <a:srgbClr val="000000">
                      <a:alpha val="43137"/>
                    </a:srgbClr>
                  </a:outerShdw>
                </a:effectLst>
              </a:rPr>
              <a:t>encoding</a:t>
            </a:r>
            <a:r>
              <a:rPr lang="es-ES" sz="1100" b="1" dirty="0">
                <a:effectLst>
                  <a:outerShdw blurRad="38100" dist="38100" dir="2700000" algn="tl">
                    <a:srgbClr val="000000">
                      <a:alpha val="43137"/>
                    </a:srgbClr>
                  </a:outerShdw>
                </a:effectLst>
              </a:rPr>
              <a:t> con validación cruzada</a:t>
            </a:r>
            <a:r>
              <a:rPr lang="es-ES" sz="1100" b="1" dirty="0"/>
              <a:t>.</a:t>
            </a:r>
          </a:p>
          <a:p>
            <a:pPr marL="285750" indent="-285750">
              <a:buFont typeface="Arial" panose="020B0604020202020204" pitchFamily="34" charset="0"/>
              <a:buChar char="•"/>
            </a:pPr>
            <a:r>
              <a:rPr lang="es-ES" sz="1100" dirty="0"/>
              <a:t>Estrategia de validación – Testeo:</a:t>
            </a:r>
            <a:r>
              <a:rPr lang="es-ES" sz="1100" b="1" dirty="0"/>
              <a:t> </a:t>
            </a:r>
            <a:r>
              <a:rPr lang="es-ES" sz="1100" b="1" dirty="0" err="1">
                <a:effectLst>
                  <a:outerShdw blurRad="38100" dist="38100" dir="2700000" algn="tl">
                    <a:srgbClr val="000000">
                      <a:alpha val="43137"/>
                    </a:srgbClr>
                  </a:outerShdw>
                </a:effectLst>
              </a:rPr>
              <a:t>walk</a:t>
            </a:r>
            <a:r>
              <a:rPr lang="es-ES" sz="1100" b="1" dirty="0">
                <a:effectLst>
                  <a:outerShdw blurRad="38100" dist="38100" dir="2700000" algn="tl">
                    <a:srgbClr val="000000">
                      <a:alpha val="43137"/>
                    </a:srgbClr>
                  </a:outerShdw>
                </a:effectLst>
              </a:rPr>
              <a:t>-forward temporal</a:t>
            </a:r>
            <a:r>
              <a:rPr lang="es-ES" sz="1100" dirty="0"/>
              <a:t>, que permite simular de forma realista el proceso de toma de decisiones al predecir campañas futuras usando exclusivamente información disponible en campañas previas.</a:t>
            </a:r>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endParaRPr lang="es-ES" sz="1100" dirty="0"/>
          </a:p>
          <a:p>
            <a:pPr marL="285750" indent="-285750">
              <a:buFont typeface="Arial" panose="020B0604020202020204" pitchFamily="34" charset="0"/>
              <a:buChar char="•"/>
            </a:pPr>
            <a:r>
              <a:rPr lang="es-ES" sz="1100" dirty="0"/>
              <a:t>Métricas de evaluación: </a:t>
            </a:r>
            <a:r>
              <a:rPr lang="es-ES" sz="1100" b="1" dirty="0">
                <a:effectLst>
                  <a:outerShdw blurRad="38100" dist="38100" dir="2700000" algn="tl">
                    <a:srgbClr val="000000">
                      <a:alpha val="43137"/>
                    </a:srgbClr>
                  </a:outerShdw>
                </a:effectLst>
              </a:rPr>
              <a:t>RMSE, MAE y PMAE</a:t>
            </a:r>
          </a:p>
          <a:p>
            <a:pPr marL="285750" indent="-285750">
              <a:buFont typeface="Arial" panose="020B0604020202020204" pitchFamily="34" charset="0"/>
              <a:buChar char="•"/>
            </a:pPr>
            <a:r>
              <a:rPr lang="es-ES" sz="1100" dirty="0"/>
              <a:t>Algoritmos evaluados: </a:t>
            </a:r>
            <a:r>
              <a:rPr lang="en-US" sz="1100" b="1" dirty="0" err="1">
                <a:effectLst>
                  <a:outerShdw blurRad="38100" dist="38100" dir="2700000" algn="tl">
                    <a:srgbClr val="000000">
                      <a:alpha val="43137"/>
                    </a:srgbClr>
                  </a:outerShdw>
                </a:effectLst>
              </a:rPr>
              <a:t>HistoricalMean</a:t>
            </a:r>
            <a:r>
              <a:rPr lang="en-US" sz="1100" b="1" dirty="0">
                <a:effectLst>
                  <a:outerShdw blurRad="38100" dist="38100" dir="2700000" algn="tl">
                    <a:srgbClr val="000000">
                      <a:alpha val="43137"/>
                    </a:srgbClr>
                  </a:outerShdw>
                </a:effectLst>
              </a:rPr>
              <a:t>, </a:t>
            </a:r>
            <a:r>
              <a:rPr lang="en-US" sz="1100" b="1" dirty="0" err="1">
                <a:effectLst>
                  <a:outerShdw blurRad="38100" dist="38100" dir="2700000" algn="tl">
                    <a:srgbClr val="000000">
                      <a:alpha val="43137"/>
                    </a:srgbClr>
                  </a:outerShdw>
                </a:effectLst>
              </a:rPr>
              <a:t>Regresión</a:t>
            </a:r>
            <a:r>
              <a:rPr lang="en-US" sz="1100" b="1" dirty="0">
                <a:effectLst>
                  <a:outerShdw blurRad="38100" dist="38100" dir="2700000" algn="tl">
                    <a:srgbClr val="000000">
                      <a:alpha val="43137"/>
                    </a:srgbClr>
                  </a:outerShdw>
                </a:effectLst>
              </a:rPr>
              <a:t> lineal, </a:t>
            </a:r>
            <a:r>
              <a:rPr lang="en-US" sz="1100" b="1" dirty="0" err="1">
                <a:effectLst>
                  <a:outerShdw blurRad="38100" dist="38100" dir="2700000" algn="tl">
                    <a:srgbClr val="000000">
                      <a:alpha val="43137"/>
                    </a:srgbClr>
                  </a:outerShdw>
                </a:effectLst>
              </a:rPr>
              <a:t>LightGBM</a:t>
            </a:r>
            <a:r>
              <a:rPr lang="en-US" sz="1100" b="1" dirty="0">
                <a:effectLst>
                  <a:outerShdw blurRad="38100" dist="38100" dir="2700000" algn="tl">
                    <a:srgbClr val="000000">
                      <a:alpha val="43137"/>
                    </a:srgbClr>
                  </a:outerShdw>
                </a:effectLst>
              </a:rPr>
              <a:t>, </a:t>
            </a:r>
            <a:r>
              <a:rPr lang="en-US" sz="1100" b="1" dirty="0" err="1">
                <a:effectLst>
                  <a:outerShdw blurRad="38100" dist="38100" dir="2700000" algn="tl">
                    <a:srgbClr val="000000">
                      <a:alpha val="43137"/>
                    </a:srgbClr>
                  </a:outerShdw>
                </a:effectLst>
              </a:rPr>
              <a:t>CatBoost</a:t>
            </a:r>
            <a:r>
              <a:rPr lang="en-US" sz="1100" b="1" dirty="0">
                <a:effectLst>
                  <a:outerShdw blurRad="38100" dist="38100" dir="2700000" algn="tl">
                    <a:srgbClr val="000000">
                      <a:alpha val="43137"/>
                    </a:srgbClr>
                  </a:outerShdw>
                </a:effectLst>
              </a:rPr>
              <a:t>, </a:t>
            </a:r>
            <a:r>
              <a:rPr lang="en-US" sz="1100" b="1" dirty="0" err="1">
                <a:effectLst>
                  <a:outerShdw blurRad="38100" dist="38100" dir="2700000" algn="tl">
                    <a:srgbClr val="000000">
                      <a:alpha val="43137"/>
                    </a:srgbClr>
                  </a:outerShdw>
                </a:effectLst>
              </a:rPr>
              <a:t>XGBoost</a:t>
            </a:r>
            <a:r>
              <a:rPr lang="en-US" sz="1100" b="1" dirty="0">
                <a:effectLst>
                  <a:outerShdw blurRad="38100" dist="38100" dir="2700000" algn="tl">
                    <a:srgbClr val="000000">
                      <a:alpha val="43137"/>
                    </a:srgbClr>
                  </a:outerShdw>
                </a:effectLst>
              </a:rPr>
              <a:t>, Random Forest, RFQuantile, </a:t>
            </a:r>
            <a:r>
              <a:rPr lang="en-US" sz="1100" b="1" dirty="0" err="1">
                <a:effectLst>
                  <a:outerShdw blurRad="38100" dist="38100" dir="2700000" algn="tl">
                    <a:srgbClr val="000000">
                      <a:alpha val="43137"/>
                    </a:srgbClr>
                  </a:outerShdw>
                </a:effectLst>
              </a:rPr>
              <a:t>NGBoost</a:t>
            </a:r>
            <a:r>
              <a:rPr lang="en-US" sz="1100" b="1" dirty="0">
                <a:effectLst>
                  <a:outerShdw blurRad="38100" dist="38100" dir="2700000" algn="tl">
                    <a:srgbClr val="000000">
                      <a:alpha val="43137"/>
                    </a:srgbClr>
                  </a:outerShdw>
                </a:effectLst>
              </a:rPr>
              <a:t>.</a:t>
            </a:r>
          </a:p>
        </p:txBody>
      </p:sp>
      <p:pic>
        <p:nvPicPr>
          <p:cNvPr id="3" name="Picture 2">
            <a:extLst>
              <a:ext uri="{FF2B5EF4-FFF2-40B4-BE49-F238E27FC236}">
                <a16:creationId xmlns:a16="http://schemas.microsoft.com/office/drawing/2014/main" id="{5782A464-CD1C-D56F-AACE-5F3DD80C107A}"/>
              </a:ext>
            </a:extLst>
          </p:cNvPr>
          <p:cNvPicPr>
            <a:picLocks noChangeAspect="1"/>
          </p:cNvPicPr>
          <p:nvPr/>
        </p:nvPicPr>
        <p:blipFill>
          <a:blip r:embed="rId4"/>
          <a:stretch>
            <a:fillRect/>
          </a:stretch>
        </p:blipFill>
        <p:spPr>
          <a:xfrm>
            <a:off x="557979" y="1444568"/>
            <a:ext cx="4964140" cy="1923860"/>
          </a:xfrm>
          <a:prstGeom prst="rect">
            <a:avLst/>
          </a:prstGeom>
          <a:ln>
            <a:solidFill>
              <a:schemeClr val="accent1"/>
            </a:solidFill>
          </a:ln>
        </p:spPr>
      </p:pic>
    </p:spTree>
    <p:extLst>
      <p:ext uri="{BB962C8B-B14F-4D97-AF65-F5344CB8AC3E}">
        <p14:creationId xmlns:p14="http://schemas.microsoft.com/office/powerpoint/2010/main" val="1987376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C2A38EAF-2817-4E08-42F0-4C604D7F581E}"/>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3120F5D1-B5EE-1E45-9E2E-C13763E22FBC}"/>
              </a:ext>
            </a:extLst>
          </p:cNvPr>
          <p:cNvSpPr>
            <a:spLocks noGrp="1"/>
          </p:cNvSpPr>
          <p:nvPr>
            <p:ph type="title"/>
          </p:nvPr>
        </p:nvSpPr>
        <p:spPr>
          <a:xfrm>
            <a:off x="311700" y="2150850"/>
            <a:ext cx="8520600" cy="841800"/>
          </a:xfrm>
        </p:spPr>
        <p:txBody>
          <a:bodyPr>
            <a:normAutofit/>
          </a:bodyPr>
          <a:lstStyle/>
          <a:p>
            <a:r>
              <a:rPr lang="es-AR" dirty="0"/>
              <a:t>Resultados obtenidos</a:t>
            </a:r>
            <a:endParaRPr lang="en-US" dirty="0"/>
          </a:p>
        </p:txBody>
      </p:sp>
    </p:spTree>
    <p:extLst>
      <p:ext uri="{BB962C8B-B14F-4D97-AF65-F5344CB8AC3E}">
        <p14:creationId xmlns:p14="http://schemas.microsoft.com/office/powerpoint/2010/main" val="2208558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5D5CA152-BE8C-C5CF-8DF6-D996EBC4BB26}"/>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F313DFA2-1D3D-CF96-407E-47A8688110E4}"/>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600" b="1" dirty="0" err="1">
                <a:solidFill>
                  <a:schemeClr val="lt1"/>
                </a:solidFill>
                <a:latin typeface="Montserrat"/>
                <a:ea typeface="Montserrat"/>
                <a:cs typeface="Montserrat"/>
                <a:sym typeface="Montserrat"/>
              </a:rPr>
              <a:t>Resultados</a:t>
            </a:r>
            <a:r>
              <a:rPr lang="en-US" sz="1600" b="1" dirty="0">
                <a:solidFill>
                  <a:schemeClr val="lt1"/>
                </a:solidFill>
                <a:latin typeface="Montserrat"/>
                <a:ea typeface="Montserrat"/>
                <a:cs typeface="Montserrat"/>
                <a:sym typeface="Montserrat"/>
              </a:rPr>
              <a:t> </a:t>
            </a:r>
            <a:r>
              <a:rPr lang="en-US" sz="1600" b="1" dirty="0" err="1">
                <a:solidFill>
                  <a:schemeClr val="lt1"/>
                </a:solidFill>
                <a:latin typeface="Montserrat"/>
                <a:ea typeface="Montserrat"/>
                <a:cs typeface="Montserrat"/>
                <a:sym typeface="Montserrat"/>
              </a:rPr>
              <a:t>obtenidos</a:t>
            </a:r>
            <a:endParaRPr lang="en-US" sz="1600" b="1" dirty="0">
              <a:solidFill>
                <a:schemeClr val="lt1"/>
              </a:solidFill>
              <a:latin typeface="Montserrat"/>
              <a:ea typeface="Montserrat"/>
              <a:cs typeface="Montserrat"/>
              <a:sym typeface="Montserrat"/>
            </a:endParaRPr>
          </a:p>
        </p:txBody>
      </p:sp>
      <p:pic>
        <p:nvPicPr>
          <p:cNvPr id="4" name="Picture 2">
            <a:extLst>
              <a:ext uri="{FF2B5EF4-FFF2-40B4-BE49-F238E27FC236}">
                <a16:creationId xmlns:a16="http://schemas.microsoft.com/office/drawing/2014/main" id="{EEF85667-D376-0CFD-967B-320C432942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023" y="621524"/>
            <a:ext cx="4511331" cy="36037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descr="A graph of blue rectangular bars with white text&#10;&#10;AI-generated content may be incorrect.">
            <a:extLst>
              <a:ext uri="{FF2B5EF4-FFF2-40B4-BE49-F238E27FC236}">
                <a16:creationId xmlns:a16="http://schemas.microsoft.com/office/drawing/2014/main" id="{31384A12-6871-533C-92A2-15B0346B6081}"/>
              </a:ext>
            </a:extLst>
          </p:cNvPr>
          <p:cNvPicPr>
            <a:picLocks noChangeAspect="1"/>
          </p:cNvPicPr>
          <p:nvPr/>
        </p:nvPicPr>
        <p:blipFill>
          <a:blip r:embed="rId5"/>
          <a:stretch>
            <a:fillRect/>
          </a:stretch>
        </p:blipFill>
        <p:spPr>
          <a:xfrm>
            <a:off x="5152049" y="2423387"/>
            <a:ext cx="3203313" cy="1801863"/>
          </a:xfrm>
          <a:prstGeom prst="rect">
            <a:avLst/>
          </a:prstGeom>
          <a:noFill/>
          <a:ln>
            <a:solidFill>
              <a:schemeClr val="tx1"/>
            </a:solidFill>
          </a:ln>
        </p:spPr>
      </p:pic>
      <p:pic>
        <p:nvPicPr>
          <p:cNvPr id="6" name="Picture 5" descr="A table with numbers and text&#10;&#10;AI-generated content may be incorrect.">
            <a:extLst>
              <a:ext uri="{FF2B5EF4-FFF2-40B4-BE49-F238E27FC236}">
                <a16:creationId xmlns:a16="http://schemas.microsoft.com/office/drawing/2014/main" id="{7C2E3A66-DA23-8FC3-6DCD-1F54FF65A01C}"/>
              </a:ext>
            </a:extLst>
          </p:cNvPr>
          <p:cNvPicPr>
            <a:picLocks noChangeAspect="1"/>
          </p:cNvPicPr>
          <p:nvPr/>
        </p:nvPicPr>
        <p:blipFill>
          <a:blip r:embed="rId6"/>
          <a:stretch>
            <a:fillRect/>
          </a:stretch>
        </p:blipFill>
        <p:spPr>
          <a:xfrm>
            <a:off x="5152049" y="621524"/>
            <a:ext cx="2642632" cy="1557577"/>
          </a:xfrm>
          <a:prstGeom prst="rect">
            <a:avLst/>
          </a:prstGeom>
          <a:noFill/>
        </p:spPr>
      </p:pic>
    </p:spTree>
    <p:extLst>
      <p:ext uri="{BB962C8B-B14F-4D97-AF65-F5344CB8AC3E}">
        <p14:creationId xmlns:p14="http://schemas.microsoft.com/office/powerpoint/2010/main" val="625670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4F2F69F7-45B5-5268-3856-0A52A833590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6F881727-E329-F7B3-853E-A66F8034FD1A}"/>
              </a:ext>
            </a:extLst>
          </p:cNvPr>
          <p:cNvSpPr>
            <a:spLocks noGrp="1"/>
          </p:cNvSpPr>
          <p:nvPr>
            <p:ph type="title"/>
          </p:nvPr>
        </p:nvSpPr>
        <p:spPr>
          <a:xfrm>
            <a:off x="311700" y="2150850"/>
            <a:ext cx="8520600" cy="841800"/>
          </a:xfrm>
        </p:spPr>
        <p:txBody>
          <a:bodyPr>
            <a:normAutofit/>
          </a:bodyPr>
          <a:lstStyle/>
          <a:p>
            <a:r>
              <a:rPr lang="es-AR" dirty="0"/>
              <a:t>Aplicación práctica</a:t>
            </a:r>
            <a:endParaRPr lang="en-US" dirty="0"/>
          </a:p>
        </p:txBody>
      </p:sp>
    </p:spTree>
    <p:extLst>
      <p:ext uri="{BB962C8B-B14F-4D97-AF65-F5344CB8AC3E}">
        <p14:creationId xmlns:p14="http://schemas.microsoft.com/office/powerpoint/2010/main" val="643697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48F0BCAC-ECFB-74C0-DF70-F6A4238F8E7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A12679-1E74-2941-E2B9-40121FCB3C5C}"/>
              </a:ext>
            </a:extLst>
          </p:cNvPr>
          <p:cNvPicPr>
            <a:picLocks noChangeAspect="1"/>
          </p:cNvPicPr>
          <p:nvPr/>
        </p:nvPicPr>
        <p:blipFill>
          <a:blip r:embed="rId4"/>
          <a:stretch>
            <a:fillRect/>
          </a:stretch>
        </p:blipFill>
        <p:spPr>
          <a:xfrm>
            <a:off x="4475562" y="2287686"/>
            <a:ext cx="4501415" cy="2258568"/>
          </a:xfrm>
          <a:prstGeom prst="rect">
            <a:avLst/>
          </a:prstGeom>
        </p:spPr>
      </p:pic>
      <p:sp>
        <p:nvSpPr>
          <p:cNvPr id="63" name="Google Shape;63;p15">
            <a:extLst>
              <a:ext uri="{FF2B5EF4-FFF2-40B4-BE49-F238E27FC236}">
                <a16:creationId xmlns:a16="http://schemas.microsoft.com/office/drawing/2014/main" id="{0D2B6C68-9930-A15E-A418-F164303EF766}"/>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1600" b="1" dirty="0">
                <a:solidFill>
                  <a:schemeClr val="lt1"/>
                </a:solidFill>
                <a:latin typeface="Montserrat"/>
                <a:ea typeface="Montserrat"/>
                <a:cs typeface="Montserrat"/>
                <a:sym typeface="Montserrat"/>
              </a:rPr>
              <a:t>Curvas </a:t>
            </a:r>
            <a:r>
              <a:rPr lang="es-ES" sz="1600" b="1" dirty="0" err="1">
                <a:solidFill>
                  <a:schemeClr val="lt1"/>
                </a:solidFill>
                <a:latin typeface="Montserrat"/>
                <a:ea typeface="Montserrat"/>
                <a:cs typeface="Montserrat"/>
                <a:sym typeface="Montserrat"/>
              </a:rPr>
              <a:t>Percentilares</a:t>
            </a:r>
            <a:r>
              <a:rPr lang="es-ES" sz="1600" b="1" dirty="0">
                <a:solidFill>
                  <a:schemeClr val="lt1"/>
                </a:solidFill>
                <a:latin typeface="Montserrat"/>
                <a:ea typeface="Montserrat"/>
                <a:cs typeface="Montserrat"/>
                <a:sym typeface="Montserrat"/>
              </a:rPr>
              <a:t> y Aplicación Práctica</a:t>
            </a:r>
            <a:endParaRPr lang="en-US" sz="1600" b="1" dirty="0">
              <a:solidFill>
                <a:schemeClr val="lt1"/>
              </a:solidFill>
              <a:latin typeface="Montserrat"/>
              <a:ea typeface="Montserrat"/>
              <a:cs typeface="Montserrat"/>
              <a:sym typeface="Montserrat"/>
            </a:endParaRPr>
          </a:p>
        </p:txBody>
      </p:sp>
      <p:pic>
        <p:nvPicPr>
          <p:cNvPr id="2" name="Picture 1">
            <a:extLst>
              <a:ext uri="{FF2B5EF4-FFF2-40B4-BE49-F238E27FC236}">
                <a16:creationId xmlns:a16="http://schemas.microsoft.com/office/drawing/2014/main" id="{C55F4D32-A5FD-6385-A113-ACA73F7CF7BA}"/>
              </a:ext>
            </a:extLst>
          </p:cNvPr>
          <p:cNvPicPr>
            <a:picLocks noChangeAspect="1"/>
          </p:cNvPicPr>
          <p:nvPr/>
        </p:nvPicPr>
        <p:blipFill>
          <a:blip r:embed="rId5"/>
          <a:stretch>
            <a:fillRect/>
          </a:stretch>
        </p:blipFill>
        <p:spPr>
          <a:xfrm>
            <a:off x="167023" y="597246"/>
            <a:ext cx="4519277" cy="2262263"/>
          </a:xfrm>
          <a:prstGeom prst="rect">
            <a:avLst/>
          </a:prstGeom>
        </p:spPr>
      </p:pic>
    </p:spTree>
    <p:extLst>
      <p:ext uri="{BB962C8B-B14F-4D97-AF65-F5344CB8AC3E}">
        <p14:creationId xmlns:p14="http://schemas.microsoft.com/office/powerpoint/2010/main" val="1567548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33FB31A7-98D2-3BC7-5DF2-F8BC7FF1FFE5}"/>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8984101-CF52-A4EC-5855-EF660A4980C5}"/>
              </a:ext>
            </a:extLst>
          </p:cNvPr>
          <p:cNvSpPr>
            <a:spLocks noGrp="1"/>
          </p:cNvSpPr>
          <p:nvPr>
            <p:ph type="title"/>
          </p:nvPr>
        </p:nvSpPr>
        <p:spPr>
          <a:xfrm>
            <a:off x="311700" y="2150850"/>
            <a:ext cx="8520600" cy="841800"/>
          </a:xfrm>
        </p:spPr>
        <p:txBody>
          <a:bodyPr>
            <a:normAutofit/>
          </a:bodyPr>
          <a:lstStyle/>
          <a:p>
            <a:r>
              <a:rPr lang="es-AR" dirty="0"/>
              <a:t>Conclusiones y trabajos futuros</a:t>
            </a:r>
            <a:endParaRPr lang="en-US" dirty="0"/>
          </a:p>
        </p:txBody>
      </p:sp>
    </p:spTree>
    <p:extLst>
      <p:ext uri="{BB962C8B-B14F-4D97-AF65-F5344CB8AC3E}">
        <p14:creationId xmlns:p14="http://schemas.microsoft.com/office/powerpoint/2010/main" val="317034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a:extLst>
            <a:ext uri="{FF2B5EF4-FFF2-40B4-BE49-F238E27FC236}">
              <a16:creationId xmlns:a16="http://schemas.microsoft.com/office/drawing/2014/main" id="{41DD0A0B-2EA6-1EA7-5D53-4994C650565C}"/>
            </a:ext>
          </a:extLst>
        </p:cNvPr>
        <p:cNvGrpSpPr/>
        <p:nvPr/>
      </p:nvGrpSpPr>
      <p:grpSpPr>
        <a:xfrm>
          <a:off x="0" y="0"/>
          <a:ext cx="0" cy="0"/>
          <a:chOff x="0" y="0"/>
          <a:chExt cx="0" cy="0"/>
        </a:xfrm>
      </p:grpSpPr>
      <p:sp>
        <p:nvSpPr>
          <p:cNvPr id="63" name="Google Shape;63;p15">
            <a:extLst>
              <a:ext uri="{FF2B5EF4-FFF2-40B4-BE49-F238E27FC236}">
                <a16:creationId xmlns:a16="http://schemas.microsoft.com/office/drawing/2014/main" id="{1C870C76-E7D8-260C-BA6C-87338A12082B}"/>
              </a:ext>
            </a:extLst>
          </p:cNvPr>
          <p:cNvSpPr txBox="1"/>
          <p:nvPr/>
        </p:nvSpPr>
        <p:spPr>
          <a:xfrm>
            <a:off x="167023" y="139746"/>
            <a:ext cx="8283900" cy="457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1600" b="1" dirty="0">
                <a:solidFill>
                  <a:schemeClr val="lt1"/>
                </a:solidFill>
                <a:latin typeface="Montserrat"/>
                <a:ea typeface="Montserrat"/>
                <a:cs typeface="Montserrat"/>
                <a:sym typeface="Montserrat"/>
              </a:rPr>
              <a:t>Conclusiones y trabajos a futuro</a:t>
            </a:r>
            <a:endParaRPr lang="en-US" sz="1600" b="1" dirty="0">
              <a:solidFill>
                <a:schemeClr val="lt1"/>
              </a:solidFill>
              <a:latin typeface="Montserrat"/>
              <a:ea typeface="Montserrat"/>
              <a:cs typeface="Montserrat"/>
              <a:sym typeface="Montserrat"/>
            </a:endParaRPr>
          </a:p>
        </p:txBody>
      </p:sp>
      <p:sp>
        <p:nvSpPr>
          <p:cNvPr id="4" name="TextBox 3">
            <a:extLst>
              <a:ext uri="{FF2B5EF4-FFF2-40B4-BE49-F238E27FC236}">
                <a16:creationId xmlns:a16="http://schemas.microsoft.com/office/drawing/2014/main" id="{9B590FC6-74B4-4C18-B82E-C6FD379F44C0}"/>
              </a:ext>
            </a:extLst>
          </p:cNvPr>
          <p:cNvSpPr txBox="1"/>
          <p:nvPr/>
        </p:nvSpPr>
        <p:spPr bwMode="gray">
          <a:xfrm>
            <a:off x="267575" y="1260667"/>
            <a:ext cx="3661488" cy="2800767"/>
          </a:xfrm>
          <a:prstGeom prst="rect">
            <a:avLst/>
          </a:prstGeom>
          <a:noFill/>
        </p:spPr>
        <p:txBody>
          <a:bodyPr wrap="square">
            <a:spAutoFit/>
          </a:bodyPr>
          <a:lstStyle/>
          <a:p>
            <a:pPr marL="285750" indent="-285750">
              <a:buFont typeface="Arial" panose="020B0604020202020204" pitchFamily="34" charset="0"/>
              <a:buChar char="•"/>
            </a:pPr>
            <a:r>
              <a:rPr lang="es-ES" sz="1100" i="1" dirty="0"/>
              <a:t>El modelo predictivo desarrollado mejora de forma moderada el </a:t>
            </a:r>
            <a:r>
              <a:rPr lang="es-ES" sz="1100" i="1" dirty="0" err="1"/>
              <a:t>benchmark</a:t>
            </a:r>
            <a:r>
              <a:rPr lang="es-ES" sz="1100" i="1" dirty="0"/>
              <a:t> histórico (</a:t>
            </a:r>
            <a:r>
              <a:rPr lang="es-AR" sz="1100" b="1" dirty="0">
                <a:effectLst>
                  <a:outerShdw blurRad="38100" dist="38100" dir="2700000" algn="tl">
                    <a:srgbClr val="000000">
                      <a:alpha val="43137"/>
                    </a:srgbClr>
                  </a:outerShdw>
                </a:effectLst>
              </a:rPr>
              <a:t>~3.6 % </a:t>
            </a:r>
            <a:r>
              <a:rPr lang="es-AR" sz="1100" dirty="0"/>
              <a:t>detraimiento del error promedio)</a:t>
            </a:r>
            <a:r>
              <a:rPr lang="es-ES" sz="1100" i="1" dirty="0"/>
              <a:t>, pero ofrece un salto cualitativo al permitir estimaciones reproducibles, trazables y con intervalos de predicción útiles para gestión de riesgo.</a:t>
            </a:r>
          </a:p>
          <a:p>
            <a:pPr marL="285750" indent="-285750">
              <a:buFont typeface="Arial" panose="020B0604020202020204" pitchFamily="34" charset="0"/>
              <a:buChar char="•"/>
            </a:pPr>
            <a:r>
              <a:rPr lang="es-ES" sz="1100" i="1" dirty="0"/>
              <a:t>Integra datos climáticos, genéticos y productivos, con ingeniería de variables avanzada y validación temporal </a:t>
            </a:r>
            <a:r>
              <a:rPr lang="es-ES" sz="1100" i="1" dirty="0" err="1"/>
              <a:t>walk</a:t>
            </a:r>
            <a:r>
              <a:rPr lang="es-ES" sz="1100" i="1" dirty="0"/>
              <a:t>-forward.</a:t>
            </a:r>
          </a:p>
          <a:p>
            <a:pPr marL="285750" indent="-285750">
              <a:buFont typeface="Arial" panose="020B0604020202020204" pitchFamily="34" charset="0"/>
              <a:buChar char="•"/>
            </a:pPr>
            <a:r>
              <a:rPr lang="es-AR" sz="1100" b="1" dirty="0">
                <a:effectLst>
                  <a:outerShdw blurRad="38100" dist="38100" dir="2700000" algn="tl">
                    <a:srgbClr val="000000">
                      <a:alpha val="43137"/>
                    </a:srgbClr>
                  </a:outerShdw>
                </a:effectLst>
              </a:rPr>
              <a:t>Visibilidad</a:t>
            </a:r>
            <a:r>
              <a:rPr lang="es-AR" sz="1100" dirty="0"/>
              <a:t> y </a:t>
            </a:r>
            <a:r>
              <a:rPr lang="es-AR" sz="1100" b="1" dirty="0">
                <a:effectLst>
                  <a:outerShdw blurRad="38100" dist="38100" dir="2700000" algn="tl">
                    <a:srgbClr val="000000">
                      <a:alpha val="43137"/>
                    </a:srgbClr>
                  </a:outerShdw>
                </a:effectLst>
              </a:rPr>
              <a:t>análisis</a:t>
            </a:r>
            <a:r>
              <a:rPr lang="es-AR" sz="1100" dirty="0"/>
              <a:t> de riesgos: m</a:t>
            </a:r>
            <a:r>
              <a:rPr lang="es-ES" sz="1100" i="1" dirty="0" err="1"/>
              <a:t>ayor</a:t>
            </a:r>
            <a:r>
              <a:rPr lang="es-ES" sz="1100" i="1" dirty="0"/>
              <a:t> valor en la cuantificación de incertidumbre que en la reducción del error absoluto.</a:t>
            </a:r>
          </a:p>
          <a:p>
            <a:pPr marL="285750" indent="-285750">
              <a:buFont typeface="Arial" panose="020B0604020202020204" pitchFamily="34" charset="0"/>
              <a:buChar char="•"/>
            </a:pPr>
            <a:r>
              <a:rPr lang="es-ES" sz="1100" i="1" dirty="0"/>
              <a:t>Sistema modular y actualizable, base para mejora continua en planificación de semilla híbrida de maíz.</a:t>
            </a:r>
          </a:p>
          <a:p>
            <a:pPr marL="285750" indent="-285750">
              <a:buFont typeface="Arial" panose="020B0604020202020204" pitchFamily="34" charset="0"/>
              <a:buChar char="•"/>
            </a:pPr>
            <a:r>
              <a:rPr lang="es-AR" sz="1100" b="1" dirty="0">
                <a:effectLst>
                  <a:outerShdw blurRad="38100" dist="38100" dir="2700000" algn="tl">
                    <a:srgbClr val="000000">
                      <a:alpha val="43137"/>
                    </a:srgbClr>
                  </a:outerShdw>
                </a:effectLst>
              </a:rPr>
              <a:t>4.5 ~ 6 Millones </a:t>
            </a:r>
            <a:r>
              <a:rPr lang="es-AR" sz="1100" dirty="0"/>
              <a:t>de dólares de ahorro.</a:t>
            </a:r>
            <a:endParaRPr lang="en-US" sz="1100" i="1" dirty="0"/>
          </a:p>
        </p:txBody>
      </p:sp>
      <p:sp>
        <p:nvSpPr>
          <p:cNvPr id="5" name="Rectangle 2">
            <a:extLst>
              <a:ext uri="{FF2B5EF4-FFF2-40B4-BE49-F238E27FC236}">
                <a16:creationId xmlns:a16="http://schemas.microsoft.com/office/drawing/2014/main" id="{1FA77657-B37B-F1A5-7AAC-A030B48AD276}"/>
              </a:ext>
            </a:extLst>
          </p:cNvPr>
          <p:cNvSpPr>
            <a:spLocks noChangeArrowheads="1"/>
          </p:cNvSpPr>
          <p:nvPr/>
        </p:nvSpPr>
        <p:spPr bwMode="auto">
          <a:xfrm>
            <a:off x="4803856" y="1374967"/>
            <a:ext cx="4147263" cy="1954381"/>
          </a:xfrm>
          <a:prstGeom prst="rect">
            <a:avLst/>
          </a:prstGeom>
          <a:noFill/>
        </p:spPr>
        <p:txBody>
          <a:bodyPr wrap="square">
            <a:spAutoFit/>
          </a:bodyPr>
          <a:lstStyle/>
          <a:p>
            <a:pPr marL="285750" indent="-285750">
              <a:buFont typeface="Arial" panose="020B0604020202020204" pitchFamily="34" charset="0"/>
              <a:buChar char="•"/>
            </a:pPr>
            <a:r>
              <a:rPr lang="en-US" altLang="en-US" sz="1100" i="1" dirty="0" err="1"/>
              <a:t>Imágenes</a:t>
            </a:r>
            <a:r>
              <a:rPr lang="en-US" altLang="en-US" sz="1100" i="1" dirty="0"/>
              <a:t> </a:t>
            </a:r>
            <a:r>
              <a:rPr lang="en-US" altLang="en-US" sz="1100" i="1" dirty="0" err="1"/>
              <a:t>satelitales</a:t>
            </a:r>
            <a:r>
              <a:rPr lang="en-US" altLang="en-US" sz="1100" i="1" dirty="0"/>
              <a:t> (NDVI </a:t>
            </a:r>
            <a:r>
              <a:rPr lang="en-US" altLang="en-US" sz="1100" i="1" dirty="0" err="1"/>
              <a:t>por</a:t>
            </a:r>
            <a:r>
              <a:rPr lang="en-US" altLang="en-US" sz="1100" i="1" dirty="0"/>
              <a:t> </a:t>
            </a:r>
            <a:r>
              <a:rPr lang="en-US" altLang="en-US" sz="1100" i="1" dirty="0" err="1"/>
              <a:t>ejemplo</a:t>
            </a:r>
            <a:r>
              <a:rPr lang="en-US" altLang="en-US" sz="1100" i="1" dirty="0"/>
              <a:t>) para mayor </a:t>
            </a:r>
            <a:r>
              <a:rPr lang="en-US" altLang="en-US" sz="1100" i="1" dirty="0" err="1"/>
              <a:t>granularidad</a:t>
            </a:r>
            <a:r>
              <a:rPr lang="en-US" altLang="en-US" sz="1100" i="1" dirty="0"/>
              <a:t> especial y </a:t>
            </a:r>
            <a:r>
              <a:rPr lang="en-US" altLang="en-US" sz="1100" i="1" dirty="0" err="1"/>
              <a:t>caracterización</a:t>
            </a:r>
            <a:r>
              <a:rPr lang="en-US" altLang="en-US" sz="1100" i="1" dirty="0"/>
              <a:t> de </a:t>
            </a:r>
            <a:r>
              <a:rPr lang="en-US" altLang="en-US" sz="1100" i="1" dirty="0" err="1"/>
              <a:t>lugares</a:t>
            </a:r>
            <a:r>
              <a:rPr lang="en-US" altLang="en-US" sz="1100" i="1" dirty="0"/>
              <a:t> </a:t>
            </a:r>
            <a:r>
              <a:rPr lang="en-US" altLang="en-US" sz="1100" i="1" dirty="0" err="1"/>
              <a:t>potenciales</a:t>
            </a:r>
            <a:r>
              <a:rPr lang="en-US" altLang="en-US" sz="1100" i="1" dirty="0"/>
              <a:t> de </a:t>
            </a:r>
            <a:r>
              <a:rPr lang="en-US" altLang="en-US" sz="1100" i="1" dirty="0" err="1"/>
              <a:t>siembra</a:t>
            </a:r>
            <a:r>
              <a:rPr lang="en-US" altLang="en-US" sz="1100" i="1" dirty="0"/>
              <a:t>.</a:t>
            </a:r>
          </a:p>
          <a:p>
            <a:pPr marL="285750" indent="-285750">
              <a:buFont typeface="Arial" panose="020B0604020202020204" pitchFamily="34" charset="0"/>
              <a:buChar char="•"/>
            </a:pPr>
            <a:r>
              <a:rPr lang="en-US" altLang="en-US" sz="1100" i="1" dirty="0" err="1"/>
              <a:t>Floración</a:t>
            </a:r>
            <a:r>
              <a:rPr lang="en-US" altLang="en-US" sz="1100" i="1" dirty="0"/>
              <a:t> </a:t>
            </a:r>
            <a:r>
              <a:rPr lang="en-US" altLang="en-US" sz="1100" i="1" dirty="0" err="1"/>
              <a:t>más</a:t>
            </a:r>
            <a:r>
              <a:rPr lang="en-US" altLang="en-US" sz="1100" i="1" dirty="0"/>
              <a:t> </a:t>
            </a:r>
            <a:r>
              <a:rPr lang="en-US" altLang="en-US" sz="1100" i="1" dirty="0" err="1"/>
              <a:t>precisa</a:t>
            </a:r>
            <a:r>
              <a:rPr lang="en-US" altLang="en-US" sz="1100" i="1" dirty="0"/>
              <a:t> </a:t>
            </a:r>
            <a:r>
              <a:rPr lang="en-US" altLang="en-US" sz="1100" i="1" dirty="0" err="1"/>
              <a:t>vía</a:t>
            </a:r>
            <a:r>
              <a:rPr lang="en-US" altLang="en-US" sz="1100" i="1" dirty="0"/>
              <a:t> GDU o </a:t>
            </a:r>
            <a:r>
              <a:rPr lang="en-US" altLang="en-US" sz="1100" i="1" dirty="0" err="1"/>
              <a:t>registros</a:t>
            </a:r>
            <a:r>
              <a:rPr lang="en-US" altLang="en-US" sz="1100" i="1" dirty="0"/>
              <a:t> </a:t>
            </a:r>
            <a:r>
              <a:rPr lang="en-US" altLang="en-US" sz="1100" i="1" dirty="0" err="1"/>
              <a:t>fenológicos</a:t>
            </a:r>
            <a:r>
              <a:rPr lang="en-US" altLang="en-US" sz="1100" i="1" dirty="0"/>
              <a:t>, </a:t>
            </a:r>
            <a:r>
              <a:rPr lang="en-US" altLang="en-US" sz="1100" i="1" dirty="0" err="1"/>
              <a:t>reduciendo</a:t>
            </a:r>
            <a:r>
              <a:rPr lang="en-US" altLang="en-US" sz="1100" i="1" dirty="0"/>
              <a:t> error temporal (no usar </a:t>
            </a:r>
            <a:r>
              <a:rPr lang="en-US" altLang="en-US" sz="1100" i="1" dirty="0" err="1"/>
              <a:t>mes</a:t>
            </a:r>
            <a:r>
              <a:rPr lang="en-US" altLang="en-US" sz="1100" i="1" dirty="0"/>
              <a:t> de </a:t>
            </a:r>
            <a:r>
              <a:rPr lang="en-US" altLang="en-US" sz="1100" i="1" dirty="0" err="1"/>
              <a:t>floración</a:t>
            </a:r>
            <a:r>
              <a:rPr lang="en-US" altLang="en-US" sz="1100" i="1" dirty="0"/>
              <a:t> para </a:t>
            </a:r>
            <a:r>
              <a:rPr lang="en-US" altLang="en-US" sz="1100" i="1" dirty="0" err="1"/>
              <a:t>incorporar</a:t>
            </a:r>
            <a:r>
              <a:rPr lang="en-US" altLang="en-US" sz="1100" i="1" dirty="0"/>
              <a:t> </a:t>
            </a:r>
            <a:r>
              <a:rPr lang="en-US" altLang="en-US" sz="1100" i="1" dirty="0" err="1"/>
              <a:t>datos</a:t>
            </a:r>
            <a:r>
              <a:rPr lang="en-US" altLang="en-US" sz="1100" i="1" dirty="0"/>
              <a:t> </a:t>
            </a:r>
            <a:r>
              <a:rPr lang="en-US" altLang="en-US" sz="1100" i="1" dirty="0" err="1"/>
              <a:t>climáticos</a:t>
            </a:r>
            <a:r>
              <a:rPr lang="en-US" altLang="en-US" sz="1100" i="1" dirty="0"/>
              <a:t>).</a:t>
            </a:r>
          </a:p>
          <a:p>
            <a:pPr marL="285750" indent="-285750">
              <a:buFont typeface="Arial" panose="020B0604020202020204" pitchFamily="34" charset="0"/>
              <a:buChar char="•"/>
            </a:pPr>
            <a:r>
              <a:rPr lang="en-US" altLang="en-US" sz="1100" i="1" dirty="0" err="1"/>
              <a:t>Evolución</a:t>
            </a:r>
            <a:r>
              <a:rPr lang="en-US" altLang="en-US" sz="1100" i="1" dirty="0"/>
              <a:t> a </a:t>
            </a:r>
            <a:r>
              <a:rPr lang="en-US" altLang="en-US" sz="1100" i="1" dirty="0" err="1"/>
              <a:t>sistema</a:t>
            </a:r>
            <a:r>
              <a:rPr lang="en-US" altLang="en-US" sz="1100" i="1" dirty="0"/>
              <a:t> de </a:t>
            </a:r>
            <a:r>
              <a:rPr lang="en-US" altLang="en-US" sz="1100" i="1" dirty="0" err="1"/>
              <a:t>optimización</a:t>
            </a:r>
            <a:r>
              <a:rPr lang="en-US" altLang="en-US" sz="1100" i="1" dirty="0"/>
              <a:t> de </a:t>
            </a:r>
            <a:r>
              <a:rPr lang="en-US" altLang="en-US" sz="1100" i="1" dirty="0" err="1"/>
              <a:t>escenarios</a:t>
            </a:r>
            <a:r>
              <a:rPr lang="en-US" altLang="en-US" sz="1100" i="1" dirty="0"/>
              <a:t> (</a:t>
            </a:r>
            <a:r>
              <a:rPr lang="en-US" altLang="en-US" sz="1100" i="1" dirty="0" err="1"/>
              <a:t>asignación</a:t>
            </a:r>
            <a:r>
              <a:rPr lang="en-US" altLang="en-US" sz="1100" i="1" dirty="0"/>
              <a:t> </a:t>
            </a:r>
            <a:r>
              <a:rPr lang="en-US" altLang="en-US" sz="1100" i="1" dirty="0" err="1"/>
              <a:t>óptima</a:t>
            </a:r>
            <a:r>
              <a:rPr lang="en-US" altLang="en-US" sz="1100" i="1" dirty="0"/>
              <a:t> de </a:t>
            </a:r>
            <a:r>
              <a:rPr lang="en-US" altLang="en-US" sz="1100" i="1" dirty="0" err="1"/>
              <a:t>híbridos</a:t>
            </a:r>
            <a:r>
              <a:rPr lang="en-US" altLang="en-US" sz="1100" i="1" dirty="0"/>
              <a:t> × zonas </a:t>
            </a:r>
            <a:r>
              <a:rPr lang="en-US" altLang="en-US" sz="1100" i="1" dirty="0" err="1"/>
              <a:t>según</a:t>
            </a:r>
            <a:r>
              <a:rPr lang="en-US" altLang="en-US" sz="1100" i="1" dirty="0"/>
              <a:t> </a:t>
            </a:r>
            <a:r>
              <a:rPr lang="en-US" altLang="en-US" sz="1100" i="1" dirty="0" err="1"/>
              <a:t>demanda</a:t>
            </a:r>
            <a:r>
              <a:rPr lang="en-US" altLang="en-US" sz="1100" i="1" dirty="0"/>
              <a:t> y </a:t>
            </a:r>
            <a:r>
              <a:rPr lang="en-US" altLang="en-US" sz="1100" i="1" dirty="0" err="1"/>
              <a:t>riesgo</a:t>
            </a:r>
            <a:r>
              <a:rPr lang="en-US" altLang="en-US" sz="1100" i="1" dirty="0"/>
              <a:t>).</a:t>
            </a:r>
          </a:p>
          <a:p>
            <a:pPr marL="285750" indent="-285750">
              <a:buFont typeface="Arial" panose="020B0604020202020204" pitchFamily="34" charset="0"/>
              <a:buChar char="•"/>
            </a:pPr>
            <a:r>
              <a:rPr lang="en-US" altLang="en-US" sz="1100" i="1" dirty="0" err="1"/>
              <a:t>Incorporar</a:t>
            </a:r>
            <a:r>
              <a:rPr lang="en-US" altLang="en-US" sz="1100" i="1" dirty="0"/>
              <a:t> variables </a:t>
            </a:r>
            <a:r>
              <a:rPr lang="en-US" altLang="en-US" sz="1100" i="1" dirty="0" err="1"/>
              <a:t>económicas</a:t>
            </a:r>
            <a:r>
              <a:rPr lang="en-US" altLang="en-US" sz="1100" i="1" dirty="0"/>
              <a:t> y de </a:t>
            </a:r>
            <a:r>
              <a:rPr lang="en-US" altLang="en-US" sz="1100" i="1" dirty="0" err="1"/>
              <a:t>riesgo</a:t>
            </a:r>
            <a:r>
              <a:rPr lang="en-US" altLang="en-US" sz="1100" i="1" dirty="0"/>
              <a:t> para </a:t>
            </a:r>
            <a:r>
              <a:rPr lang="en-US" altLang="en-US" sz="1100" i="1" dirty="0" err="1"/>
              <a:t>análisis</a:t>
            </a:r>
            <a:r>
              <a:rPr lang="en-US" altLang="en-US" sz="1100" i="1" dirty="0"/>
              <a:t> integral de </a:t>
            </a:r>
            <a:r>
              <a:rPr lang="en-US" altLang="en-US" sz="1100" i="1" dirty="0" err="1"/>
              <a:t>rentabilidad</a:t>
            </a:r>
            <a:r>
              <a:rPr lang="en-US" altLang="en-US" sz="1100" i="1" dirty="0"/>
              <a:t> y </a:t>
            </a:r>
            <a:r>
              <a:rPr lang="en-US" altLang="en-US" sz="1100" i="1" dirty="0" err="1"/>
              <a:t>toma</a:t>
            </a:r>
            <a:r>
              <a:rPr lang="en-US" altLang="en-US" sz="1100" i="1" dirty="0"/>
              <a:t> de </a:t>
            </a:r>
            <a:r>
              <a:rPr lang="en-US" altLang="en-US" sz="1100" i="1" dirty="0" err="1"/>
              <a:t>decisiones</a:t>
            </a:r>
            <a:r>
              <a:rPr lang="en-US" altLang="en-US" sz="1100" i="1" dirty="0"/>
              <a:t>.</a:t>
            </a:r>
          </a:p>
        </p:txBody>
      </p:sp>
      <p:sp>
        <p:nvSpPr>
          <p:cNvPr id="6" name="Title 1">
            <a:extLst>
              <a:ext uri="{FF2B5EF4-FFF2-40B4-BE49-F238E27FC236}">
                <a16:creationId xmlns:a16="http://schemas.microsoft.com/office/drawing/2014/main" id="{0B7DD941-C047-A48D-3CB6-BD78BA9C3014}"/>
              </a:ext>
            </a:extLst>
          </p:cNvPr>
          <p:cNvSpPr>
            <a:spLocks noGrp="1"/>
          </p:cNvSpPr>
          <p:nvPr>
            <p:ph type="title"/>
          </p:nvPr>
        </p:nvSpPr>
        <p:spPr>
          <a:xfrm>
            <a:off x="574314" y="703046"/>
            <a:ext cx="2368911" cy="909493"/>
          </a:xfrm>
        </p:spPr>
        <p:txBody>
          <a:bodyPr>
            <a:normAutofit/>
          </a:bodyPr>
          <a:lstStyle/>
          <a:p>
            <a:r>
              <a:rPr lang="es-AR" dirty="0">
                <a:solidFill>
                  <a:schemeClr val="tx1"/>
                </a:solidFill>
              </a:rPr>
              <a:t>Conclusiones</a:t>
            </a:r>
            <a:endParaRPr lang="en-US" dirty="0">
              <a:solidFill>
                <a:schemeClr val="tx1"/>
              </a:solidFill>
            </a:endParaRPr>
          </a:p>
        </p:txBody>
      </p:sp>
      <p:sp>
        <p:nvSpPr>
          <p:cNvPr id="7" name="Title 1">
            <a:extLst>
              <a:ext uri="{FF2B5EF4-FFF2-40B4-BE49-F238E27FC236}">
                <a16:creationId xmlns:a16="http://schemas.microsoft.com/office/drawing/2014/main" id="{4A0BE11B-8F0A-6FB6-C724-5133A2437544}"/>
              </a:ext>
            </a:extLst>
          </p:cNvPr>
          <p:cNvSpPr txBox="1">
            <a:spLocks/>
          </p:cNvSpPr>
          <p:nvPr/>
        </p:nvSpPr>
        <p:spPr>
          <a:xfrm>
            <a:off x="4803856" y="805920"/>
            <a:ext cx="2711369" cy="909493"/>
          </a:xfrm>
          <a:prstGeom prst="rect">
            <a:avLst/>
          </a:prstGeom>
          <a:noFill/>
          <a:ln>
            <a:noFill/>
          </a:ln>
        </p:spPr>
        <p:txBody>
          <a:bodyPr spcFirstLastPara="1" wrap="square" lIns="91425" tIns="91425" rIns="91425" bIns="91425" anchor="t" anchorCtr="0">
            <a:normAutofit fontScale="92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s-AR" dirty="0">
                <a:solidFill>
                  <a:schemeClr val="tx1"/>
                </a:solidFill>
              </a:rPr>
              <a:t>Trabajos futuros</a:t>
            </a:r>
            <a:endParaRPr lang="en-US" dirty="0">
              <a:solidFill>
                <a:schemeClr val="tx1"/>
              </a:solidFill>
            </a:endParaRPr>
          </a:p>
        </p:txBody>
      </p:sp>
    </p:spTree>
    <p:extLst>
      <p:ext uri="{BB962C8B-B14F-4D97-AF65-F5344CB8AC3E}">
        <p14:creationId xmlns:p14="http://schemas.microsoft.com/office/powerpoint/2010/main" val="382695404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1b22373-d48f-4d7e-8024-92ebf685cc0d">
      <Terms xmlns="http://schemas.microsoft.com/office/infopath/2007/PartnerControls"/>
    </lcf76f155ced4ddcb4097134ff3c332f>
    <TaxCatchAll xmlns="293a9dfd-4acd-4019-aa0f-bb34c0418f0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8A4C8E0804596F41A4F998F4A1DA53D6" ma:contentTypeVersion="19" ma:contentTypeDescription="Crear nuevo documento." ma:contentTypeScope="" ma:versionID="eafeaf4ec413e3a1792fe025d96f0b62">
  <xsd:schema xmlns:xsd="http://www.w3.org/2001/XMLSchema" xmlns:xs="http://www.w3.org/2001/XMLSchema" xmlns:p="http://schemas.microsoft.com/office/2006/metadata/properties" xmlns:ns2="b1b22373-d48f-4d7e-8024-92ebf685cc0d" xmlns:ns3="293a9dfd-4acd-4019-aa0f-bb34c0418f02" targetNamespace="http://schemas.microsoft.com/office/2006/metadata/properties" ma:root="true" ma:fieldsID="a76d0d08f48072e5580d70940edd8b01" ns2:_="" ns3:_="">
    <xsd:import namespace="b1b22373-d48f-4d7e-8024-92ebf685cc0d"/>
    <xsd:import namespace="293a9dfd-4acd-4019-aa0f-bb34c0418f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b22373-d48f-4d7e-8024-92ebf685cc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Etiquetas de imagen" ma:readOnly="false" ma:fieldId="{5cf76f15-5ced-4ddc-b409-7134ff3c332f}" ma:taxonomyMulti="true" ma:sspId="5b1cfed6-76f6-4a96-a89c-e9c164cae8c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3a9dfd-4acd-4019-aa0f-bb34c0418f02"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TaxCatchAll" ma:index="22" nillable="true" ma:displayName="Taxonomy Catch All Column" ma:hidden="true" ma:list="{a2011d64-3f93-49db-b636-29db4d03ee72}" ma:internalName="TaxCatchAll" ma:showField="CatchAllData" ma:web="293a9dfd-4acd-4019-aa0f-bb34c0418f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BE78F5-6AE8-42C7-954D-885DF9AE60FC}">
  <ds:schemaRefs>
    <ds:schemaRef ds:uri="http://schemas.microsoft.com/office/2006/metadata/properties"/>
    <ds:schemaRef ds:uri="http://schemas.microsoft.com/office/infopath/2007/PartnerControls"/>
    <ds:schemaRef ds:uri="b1b22373-d48f-4d7e-8024-92ebf685cc0d"/>
    <ds:schemaRef ds:uri="293a9dfd-4acd-4019-aa0f-bb34c0418f02"/>
  </ds:schemaRefs>
</ds:datastoreItem>
</file>

<file path=customXml/itemProps2.xml><?xml version="1.0" encoding="utf-8"?>
<ds:datastoreItem xmlns:ds="http://schemas.openxmlformats.org/officeDocument/2006/customXml" ds:itemID="{51B448E8-C587-4B6B-8240-27C6B44DE0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b22373-d48f-4d7e-8024-92ebf685cc0d"/>
    <ds:schemaRef ds:uri="293a9dfd-4acd-4019-aa0f-bb34c0418f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447267-B488-48C7-838F-E6A5D3402A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1323</Words>
  <Application>Microsoft Office PowerPoint</Application>
  <PresentationFormat>On-screen Show (16:9)</PresentationFormat>
  <Paragraphs>126</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Montserrat</vt:lpstr>
      <vt:lpstr>Calibri</vt:lpstr>
      <vt:lpstr>Arial</vt:lpstr>
      <vt:lpstr>Simple Light</vt:lpstr>
      <vt:lpstr>PowerPoint Presentation</vt:lpstr>
      <vt:lpstr>PowerPoint Presentation</vt:lpstr>
      <vt:lpstr>Caso de negocio</vt:lpstr>
      <vt:lpstr>PowerPoint Presentation</vt:lpstr>
      <vt:lpstr>PowerPoint Presentation</vt:lpstr>
      <vt:lpstr>PowerPoint Presentation</vt:lpstr>
      <vt:lpstr>Objetivo del trabajo</vt:lpstr>
      <vt:lpstr>PowerPoint Presentation</vt:lpstr>
      <vt:lpstr>Datos y su conexión</vt:lpstr>
      <vt:lpstr>PowerPoint Presentation</vt:lpstr>
      <vt:lpstr>PowerPoint Presentation</vt:lpstr>
      <vt:lpstr>Variables utilizadas</vt:lpstr>
      <vt:lpstr>PowerPoint Presentation</vt:lpstr>
      <vt:lpstr>PowerPoint Presentation</vt:lpstr>
      <vt:lpstr>PowerPoint Presentation</vt:lpstr>
      <vt:lpstr>Ingeniería de variables</vt:lpstr>
      <vt:lpstr>PowerPoint Presentation</vt:lpstr>
      <vt:lpstr>PowerPoint Presentation</vt:lpstr>
      <vt:lpstr>Estrategia de modelado</vt:lpstr>
      <vt:lpstr>PowerPoint Presentation</vt:lpstr>
      <vt:lpstr>Resultados obtenidos</vt:lpstr>
      <vt:lpstr>PowerPoint Presentation</vt:lpstr>
      <vt:lpstr>Aplicación práctica</vt:lpstr>
      <vt:lpstr>PowerPoint Presentation</vt:lpstr>
      <vt:lpstr>Conclusiones y trabajos futuros</vt:lpstr>
      <vt:lpstr>Conclusiones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Eugenio Calandri</dc:creator>
  <cp:lastModifiedBy>Eugenio Calandri</cp:lastModifiedBy>
  <cp:revision>12</cp:revision>
  <dcterms:modified xsi:type="dcterms:W3CDTF">2025-10-03T15:58:46Z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0x0101008A4C8E0804596F41A4F998F4A1DA53D6</vt:lpwstr>
  </property>
  <property fmtid="{D5CDD505-2E9C-101B-9397-08002B2CF9AE}" pid="3" name="MediaServiceImageTags">
    <vt:lpwstr/>
  </property>
  <property fmtid="{D5CDD505-2E9C-101B-9397-08002B2CF9AE}" pid="4" name="MSIP_Label_2c76c141-ac86-40e5-abf2-c6f60e474cee_Enabled">
    <vt:lpwstr>true</vt:lpwstr>
  </property>
  <property fmtid="{D5CDD505-2E9C-101B-9397-08002B2CF9AE}" pid="5" name="MSIP_Label_2c76c141-ac86-40e5-abf2-c6f60e474cee_SetDate">
    <vt:lpwstr>2025-10-03T15:58:20Z</vt:lpwstr>
  </property>
  <property fmtid="{D5CDD505-2E9C-101B-9397-08002B2CF9AE}" pid="6" name="MSIP_Label_2c76c141-ac86-40e5-abf2-c6f60e474cee_Method">
    <vt:lpwstr>Standard</vt:lpwstr>
  </property>
  <property fmtid="{D5CDD505-2E9C-101B-9397-08002B2CF9AE}" pid="7" name="MSIP_Label_2c76c141-ac86-40e5-abf2-c6f60e474cee_Name">
    <vt:lpwstr>2c76c141-ac86-40e5-abf2-c6f60e474cee</vt:lpwstr>
  </property>
  <property fmtid="{D5CDD505-2E9C-101B-9397-08002B2CF9AE}" pid="8" name="MSIP_Label_2c76c141-ac86-40e5-abf2-c6f60e474cee_SiteId">
    <vt:lpwstr>fcb2b37b-5da0-466b-9b83-0014b67a7c78</vt:lpwstr>
  </property>
  <property fmtid="{D5CDD505-2E9C-101B-9397-08002B2CF9AE}" pid="9" name="MSIP_Label_2c76c141-ac86-40e5-abf2-c6f60e474cee_ActionId">
    <vt:lpwstr>bde5a339-0bfa-4cf3-a68b-fd437a6f0af3</vt:lpwstr>
  </property>
  <property fmtid="{D5CDD505-2E9C-101B-9397-08002B2CF9AE}" pid="10" name="MSIP_Label_2c76c141-ac86-40e5-abf2-c6f60e474cee_ContentBits">
    <vt:lpwstr>2</vt:lpwstr>
  </property>
  <property fmtid="{D5CDD505-2E9C-101B-9397-08002B2CF9AE}" pid="11" name="MSIP_Label_2c76c141-ac86-40e5-abf2-c6f60e474cee_Tag">
    <vt:lpwstr>10, 3, 0, 1</vt:lpwstr>
  </property>
  <property fmtid="{D5CDD505-2E9C-101B-9397-08002B2CF9AE}" pid="12" name="ClassificationContentMarkingFooterLocations">
    <vt:lpwstr>Simple Light:3</vt:lpwstr>
  </property>
  <property fmtid="{D5CDD505-2E9C-101B-9397-08002B2CF9AE}" pid="13" name="ClassificationContentMarkingFooterText">
    <vt:lpwstr>RESTRICTED</vt:lpwstr>
  </property>
</Properties>
</file>