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7"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477631-D05B-48D9-9050-10BD91DEB17F}" type="datetimeFigureOut">
              <a:rPr lang="es-AR" smtClean="0"/>
              <a:t>2/10/2023</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1E1C3B-E621-4319-A114-1AC59FE62143}" type="slidenum">
              <a:rPr lang="es-AR" smtClean="0"/>
              <a:t>‹Nº›</a:t>
            </a:fld>
            <a:endParaRPr lang="es-AR"/>
          </a:p>
        </p:txBody>
      </p:sp>
    </p:spTree>
    <p:extLst>
      <p:ext uri="{BB962C8B-B14F-4D97-AF65-F5344CB8AC3E}">
        <p14:creationId xmlns:p14="http://schemas.microsoft.com/office/powerpoint/2010/main" val="329442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1F9920-094D-4846-8184-B9FCF626D382}" type="slidenum">
              <a:rPr lang="en-US" altLang="es-AR"/>
              <a:pPr/>
              <a:t>1</a:t>
            </a:fld>
            <a:endParaRPr lang="en-US" altLang="es-A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es-ES" altLang="es-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3640BC73-132E-4D06-BF34-05273623C670}" type="datetimeFigureOut">
              <a:rPr lang="es-AR" smtClean="0"/>
              <a:t>2/10/2023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8930283-8213-4DD0-B297-CB7C25C4D098}" type="slidenum">
              <a:rPr lang="es-AR" smtClean="0"/>
              <a:t>‹Nº›</a:t>
            </a:fld>
            <a:endParaRPr lang="es-AR"/>
          </a:p>
        </p:txBody>
      </p:sp>
    </p:spTree>
    <p:extLst>
      <p:ext uri="{BB962C8B-B14F-4D97-AF65-F5344CB8AC3E}">
        <p14:creationId xmlns:p14="http://schemas.microsoft.com/office/powerpoint/2010/main" val="108880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3640BC73-132E-4D06-BF34-05273623C670}" type="datetimeFigureOut">
              <a:rPr lang="es-AR" smtClean="0"/>
              <a:t>2/10/2023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8930283-8213-4DD0-B297-CB7C25C4D098}" type="slidenum">
              <a:rPr lang="es-AR" smtClean="0"/>
              <a:t>‹Nº›</a:t>
            </a:fld>
            <a:endParaRPr lang="es-AR"/>
          </a:p>
        </p:txBody>
      </p:sp>
    </p:spTree>
    <p:extLst>
      <p:ext uri="{BB962C8B-B14F-4D97-AF65-F5344CB8AC3E}">
        <p14:creationId xmlns:p14="http://schemas.microsoft.com/office/powerpoint/2010/main" val="1487822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3640BC73-132E-4D06-BF34-05273623C670}" type="datetimeFigureOut">
              <a:rPr lang="es-AR" smtClean="0"/>
              <a:t>2/10/2023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8930283-8213-4DD0-B297-CB7C25C4D098}" type="slidenum">
              <a:rPr lang="es-AR" smtClean="0"/>
              <a:t>‹Nº›</a:t>
            </a:fld>
            <a:endParaRPr lang="es-AR"/>
          </a:p>
        </p:txBody>
      </p:sp>
    </p:spTree>
    <p:extLst>
      <p:ext uri="{BB962C8B-B14F-4D97-AF65-F5344CB8AC3E}">
        <p14:creationId xmlns:p14="http://schemas.microsoft.com/office/powerpoint/2010/main" val="3405077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3640BC73-132E-4D06-BF34-05273623C670}" type="datetimeFigureOut">
              <a:rPr lang="es-AR" smtClean="0"/>
              <a:t>2/10/2023</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D8930283-8213-4DD0-B297-CB7C25C4D098}" type="slidenum">
              <a:rPr lang="es-AR" smtClean="0"/>
              <a:t>‹Nº›</a:t>
            </a:fld>
            <a:endParaRPr lang="es-AR"/>
          </a:p>
        </p:txBody>
      </p:sp>
    </p:spTree>
    <p:extLst>
      <p:ext uri="{BB962C8B-B14F-4D97-AF65-F5344CB8AC3E}">
        <p14:creationId xmlns:p14="http://schemas.microsoft.com/office/powerpoint/2010/main" val="1920975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3640BC73-132E-4D06-BF34-05273623C670}" type="datetimeFigureOut">
              <a:rPr lang="es-AR" smtClean="0"/>
              <a:t>2/10/2023</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D8930283-8213-4DD0-B297-CB7C25C4D098}" type="slidenum">
              <a:rPr lang="es-AR" smtClean="0"/>
              <a:t>‹Nº›</a:t>
            </a:fld>
            <a:endParaRPr lang="es-AR"/>
          </a:p>
        </p:txBody>
      </p:sp>
    </p:spTree>
    <p:extLst>
      <p:ext uri="{BB962C8B-B14F-4D97-AF65-F5344CB8AC3E}">
        <p14:creationId xmlns:p14="http://schemas.microsoft.com/office/powerpoint/2010/main" val="1277860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3640BC73-132E-4D06-BF34-05273623C670}" type="datetimeFigureOut">
              <a:rPr lang="es-AR" smtClean="0"/>
              <a:t>2/10/2023</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D8930283-8213-4DD0-B297-CB7C25C4D098}" type="slidenum">
              <a:rPr lang="es-AR" smtClean="0"/>
              <a:t>‹Nº›</a:t>
            </a:fld>
            <a:endParaRPr lang="es-AR"/>
          </a:p>
        </p:txBody>
      </p:sp>
    </p:spTree>
    <p:extLst>
      <p:ext uri="{BB962C8B-B14F-4D97-AF65-F5344CB8AC3E}">
        <p14:creationId xmlns:p14="http://schemas.microsoft.com/office/powerpoint/2010/main" val="374969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640BC73-132E-4D06-BF34-05273623C670}" type="datetimeFigureOut">
              <a:rPr lang="es-AR" smtClean="0"/>
              <a:t>2/10/2023</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D8930283-8213-4DD0-B297-CB7C25C4D098}" type="slidenum">
              <a:rPr lang="es-AR" smtClean="0"/>
              <a:t>‹Nº›</a:t>
            </a:fld>
            <a:endParaRPr lang="es-AR"/>
          </a:p>
        </p:txBody>
      </p:sp>
    </p:spTree>
    <p:extLst>
      <p:ext uri="{BB962C8B-B14F-4D97-AF65-F5344CB8AC3E}">
        <p14:creationId xmlns:p14="http://schemas.microsoft.com/office/powerpoint/2010/main" val="2704627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640BC73-132E-4D06-BF34-05273623C670}" type="datetimeFigureOut">
              <a:rPr lang="es-AR" smtClean="0"/>
              <a:t>2/10/2023</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D8930283-8213-4DD0-B297-CB7C25C4D098}" type="slidenum">
              <a:rPr lang="es-AR" smtClean="0"/>
              <a:t>‹Nº›</a:t>
            </a:fld>
            <a:endParaRPr lang="es-AR"/>
          </a:p>
        </p:txBody>
      </p:sp>
    </p:spTree>
    <p:extLst>
      <p:ext uri="{BB962C8B-B14F-4D97-AF65-F5344CB8AC3E}">
        <p14:creationId xmlns:p14="http://schemas.microsoft.com/office/powerpoint/2010/main" val="1354691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640BC73-132E-4D06-BF34-05273623C670}" type="datetimeFigureOut">
              <a:rPr lang="es-AR" smtClean="0"/>
              <a:t>2/10/2023</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D8930283-8213-4DD0-B297-CB7C25C4D098}" type="slidenum">
              <a:rPr lang="es-AR" smtClean="0"/>
              <a:t>‹Nº›</a:t>
            </a:fld>
            <a:endParaRPr lang="es-AR"/>
          </a:p>
        </p:txBody>
      </p:sp>
    </p:spTree>
    <p:extLst>
      <p:ext uri="{BB962C8B-B14F-4D97-AF65-F5344CB8AC3E}">
        <p14:creationId xmlns:p14="http://schemas.microsoft.com/office/powerpoint/2010/main" val="1382588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3640BC73-132E-4D06-BF34-05273623C670}" type="datetimeFigureOut">
              <a:rPr lang="es-AR" smtClean="0"/>
              <a:t>2/10/2023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8930283-8213-4DD0-B297-CB7C25C4D098}" type="slidenum">
              <a:rPr lang="es-AR" smtClean="0"/>
              <a:t>‹Nº›</a:t>
            </a:fld>
            <a:endParaRPr lang="es-AR"/>
          </a:p>
        </p:txBody>
      </p:sp>
    </p:spTree>
    <p:extLst>
      <p:ext uri="{BB962C8B-B14F-4D97-AF65-F5344CB8AC3E}">
        <p14:creationId xmlns:p14="http://schemas.microsoft.com/office/powerpoint/2010/main" val="2533369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3640BC73-132E-4D06-BF34-05273623C670}" type="datetimeFigureOut">
              <a:rPr lang="es-AR" smtClean="0"/>
              <a:t>2/10/2023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8930283-8213-4DD0-B297-CB7C25C4D098}" type="slidenum">
              <a:rPr lang="es-AR" smtClean="0"/>
              <a:t>‹Nº›</a:t>
            </a:fld>
            <a:endParaRPr lang="es-AR"/>
          </a:p>
        </p:txBody>
      </p:sp>
    </p:spTree>
    <p:extLst>
      <p:ext uri="{BB962C8B-B14F-4D97-AF65-F5344CB8AC3E}">
        <p14:creationId xmlns:p14="http://schemas.microsoft.com/office/powerpoint/2010/main" val="1685109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40BC73-132E-4D06-BF34-05273623C670}" type="datetimeFigureOut">
              <a:rPr lang="es-AR" smtClean="0"/>
              <a:t>2/10/2023</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930283-8213-4DD0-B297-CB7C25C4D098}" type="slidenum">
              <a:rPr lang="es-AR" smtClean="0"/>
              <a:t>‹Nº›</a:t>
            </a:fld>
            <a:endParaRPr lang="es-AR"/>
          </a:p>
        </p:txBody>
      </p:sp>
    </p:spTree>
    <p:extLst>
      <p:ext uri="{BB962C8B-B14F-4D97-AF65-F5344CB8AC3E}">
        <p14:creationId xmlns:p14="http://schemas.microsoft.com/office/powerpoint/2010/main" val="2991598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548680"/>
            <a:ext cx="8229600" cy="1224136"/>
          </a:xfrm>
        </p:spPr>
        <p:txBody>
          <a:bodyPr>
            <a:normAutofit/>
          </a:bodyPr>
          <a:lstStyle/>
          <a:p>
            <a:r>
              <a:rPr lang="nl-NL" altLang="es-AR" sz="4000" dirty="0" smtClean="0"/>
              <a:t>Clase Magistral de Investigación</a:t>
            </a:r>
            <a:endParaRPr lang="es-ES" altLang="es-AR" sz="4000" dirty="0"/>
          </a:p>
        </p:txBody>
      </p:sp>
      <p:sp>
        <p:nvSpPr>
          <p:cNvPr id="61443" name="Rectangle 3"/>
          <p:cNvSpPr>
            <a:spLocks noGrp="1" noChangeArrowheads="1"/>
          </p:cNvSpPr>
          <p:nvPr>
            <p:ph type="body" idx="1"/>
          </p:nvPr>
        </p:nvSpPr>
        <p:spPr>
          <a:xfrm>
            <a:off x="457200" y="1772816"/>
            <a:ext cx="8229600" cy="4353347"/>
          </a:xfrm>
        </p:spPr>
        <p:txBody>
          <a:bodyPr>
            <a:normAutofit/>
          </a:bodyPr>
          <a:lstStyle/>
          <a:p>
            <a:pPr marL="0" indent="0" algn="ctr">
              <a:buNone/>
            </a:pPr>
            <a:endParaRPr lang="es-ES" sz="2800" dirty="0" smtClean="0"/>
          </a:p>
          <a:p>
            <a:pPr marL="0" indent="0" algn="ctr">
              <a:buNone/>
            </a:pPr>
            <a:r>
              <a:rPr lang="es-ES" sz="2800" dirty="0" smtClean="0"/>
              <a:t>Universidad Austral, 17 de noviembre de 2023</a:t>
            </a:r>
          </a:p>
          <a:p>
            <a:pPr marL="0" indent="0" algn="ctr">
              <a:buNone/>
            </a:pPr>
            <a:endParaRPr lang="es-ES" altLang="es-AR" sz="2800" dirty="0" smtClean="0"/>
          </a:p>
          <a:p>
            <a:pPr marL="0" indent="0" algn="ctr">
              <a:buNone/>
            </a:pPr>
            <a:r>
              <a:rPr lang="es-ES" sz="2800" dirty="0" smtClean="0"/>
              <a:t>“La relevancia de la historia y la filosofía para entender  la economía” </a:t>
            </a:r>
          </a:p>
          <a:p>
            <a:pPr marL="0" indent="0" algn="ctr">
              <a:buNone/>
            </a:pPr>
            <a:endParaRPr lang="es-ES" altLang="es-AR" sz="2800" dirty="0"/>
          </a:p>
          <a:p>
            <a:pPr marL="0" indent="0" algn="ctr">
              <a:buNone/>
            </a:pPr>
            <a:r>
              <a:rPr lang="es-ES" altLang="es-AR" sz="2800" dirty="0"/>
              <a:t>Ricardo F. Crespo</a:t>
            </a:r>
          </a:p>
          <a:p>
            <a:pPr marL="0" indent="0" algn="ctr">
              <a:buNone/>
            </a:pPr>
            <a:endParaRPr lang="es-ES" altLang="es-AR" sz="2800" dirty="0" smtClean="0"/>
          </a:p>
        </p:txBody>
      </p:sp>
    </p:spTree>
    <p:extLst>
      <p:ext uri="{BB962C8B-B14F-4D97-AF65-F5344CB8AC3E}">
        <p14:creationId xmlns:p14="http://schemas.microsoft.com/office/powerpoint/2010/main" val="3870567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Estatutos de ANCE, art. 1</a:t>
            </a:r>
            <a:endParaRPr lang="es-AR" dirty="0"/>
          </a:p>
        </p:txBody>
      </p:sp>
      <p:sp>
        <p:nvSpPr>
          <p:cNvPr id="3" name="Marcador de contenido 2"/>
          <p:cNvSpPr>
            <a:spLocks noGrp="1"/>
          </p:cNvSpPr>
          <p:nvPr>
            <p:ph idx="1"/>
          </p:nvPr>
        </p:nvSpPr>
        <p:spPr>
          <a:xfrm>
            <a:off x="1475656" y="1600200"/>
            <a:ext cx="6264696" cy="4525963"/>
          </a:xfrm>
        </p:spPr>
        <p:txBody>
          <a:bodyPr/>
          <a:lstStyle/>
          <a:p>
            <a:pPr marL="0" indent="0">
              <a:buNone/>
            </a:pPr>
            <a:endParaRPr lang="es-AR" dirty="0" smtClean="0"/>
          </a:p>
          <a:p>
            <a:pPr marL="0" indent="0">
              <a:buNone/>
            </a:pPr>
            <a:r>
              <a:rPr lang="es-AR" dirty="0" smtClean="0"/>
              <a:t>“</a:t>
            </a:r>
            <a:r>
              <a:rPr lang="es-AR" dirty="0"/>
              <a:t>Estudiar y dilucidar cuestiones de índole científica relacionadas con la economía política, la filosofía y metodología económica, la política económica y la historia económica”. </a:t>
            </a:r>
          </a:p>
          <a:p>
            <a:pPr marL="0" indent="0">
              <a:buNone/>
            </a:pPr>
            <a:endParaRPr lang="es-AR" dirty="0"/>
          </a:p>
        </p:txBody>
      </p:sp>
    </p:spTree>
    <p:extLst>
      <p:ext uri="{BB962C8B-B14F-4D97-AF65-F5344CB8AC3E}">
        <p14:creationId xmlns:p14="http://schemas.microsoft.com/office/powerpoint/2010/main" val="6766660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426170"/>
          </a:xfrm>
        </p:spPr>
        <p:txBody>
          <a:bodyPr>
            <a:normAutofit/>
          </a:bodyPr>
          <a:lstStyle/>
          <a:p>
            <a:r>
              <a:rPr lang="es-ES" sz="2800" dirty="0" smtClean="0"/>
              <a:t>La historia del pensamiento y hechos económicos</a:t>
            </a:r>
            <a:endParaRPr lang="es-AR" sz="2800" dirty="0"/>
          </a:p>
        </p:txBody>
      </p:sp>
      <p:sp>
        <p:nvSpPr>
          <p:cNvPr id="3" name="Marcador de contenido 2"/>
          <p:cNvSpPr>
            <a:spLocks noGrp="1"/>
          </p:cNvSpPr>
          <p:nvPr>
            <p:ph idx="1"/>
          </p:nvPr>
        </p:nvSpPr>
        <p:spPr>
          <a:xfrm>
            <a:off x="457200" y="1916832"/>
            <a:ext cx="8229600" cy="4209331"/>
          </a:xfrm>
        </p:spPr>
        <p:txBody>
          <a:bodyPr>
            <a:normAutofit fontScale="77500" lnSpcReduction="20000"/>
          </a:bodyPr>
          <a:lstStyle/>
          <a:p>
            <a:r>
              <a:rPr lang="es-AR" dirty="0" smtClean="0"/>
              <a:t>Cicerón: “luz </a:t>
            </a:r>
            <a:r>
              <a:rPr lang="es-AR" dirty="0"/>
              <a:t>de la verdad, vida de la memoria, maestra de la vida,</a:t>
            </a:r>
            <a:r>
              <a:rPr lang="es-AR" i="1" dirty="0"/>
              <a:t> </a:t>
            </a:r>
            <a:r>
              <a:rPr lang="es-AR" i="1" dirty="0" err="1"/>
              <a:t>Magistra</a:t>
            </a:r>
            <a:r>
              <a:rPr lang="es-AR" i="1" dirty="0"/>
              <a:t> Vitae</a:t>
            </a:r>
            <a:r>
              <a:rPr lang="es-AR" dirty="0" smtClean="0"/>
              <a:t>”</a:t>
            </a:r>
          </a:p>
          <a:p>
            <a:pPr marL="0" indent="0">
              <a:buNone/>
            </a:pPr>
            <a:endParaRPr lang="es-AR" dirty="0" smtClean="0"/>
          </a:p>
          <a:p>
            <a:r>
              <a:rPr lang="es-ES" dirty="0" smtClean="0"/>
              <a:t>Herbert </a:t>
            </a:r>
            <a:r>
              <a:rPr lang="es-ES" dirty="0" err="1" smtClean="0"/>
              <a:t>Simon</a:t>
            </a:r>
            <a:r>
              <a:rPr lang="es-ES" dirty="0" smtClean="0"/>
              <a:t>, la economía como ciencia histórica: </a:t>
            </a:r>
            <a:r>
              <a:rPr lang="es-AR" dirty="0"/>
              <a:t>“la actividad económica tiene lugar en un ambiente complejo natural y social del cual se puede </a:t>
            </a:r>
            <a:r>
              <a:rPr lang="es-AR" dirty="0" err="1"/>
              <a:t>endogeneizar</a:t>
            </a:r>
            <a:r>
              <a:rPr lang="es-AR" dirty="0"/>
              <a:t> sólo una pequeña parte en el cuerpo de la teoría económica. En la medida en que este ambiente permanece exógeno, las leyes de la economía no pueden tener el grado de universalidad e invariancia de, digamos, la mecánica de Newton. Por estas y otras razones aducidas en este artículo, la ciencia económica continuará teniendo un importante componente histórico</a:t>
            </a:r>
            <a:r>
              <a:rPr lang="es-AR" dirty="0" smtClean="0"/>
              <a:t>”. </a:t>
            </a:r>
            <a:endParaRPr lang="es-AR" dirty="0"/>
          </a:p>
        </p:txBody>
      </p:sp>
    </p:spTree>
    <p:extLst>
      <p:ext uri="{BB962C8B-B14F-4D97-AF65-F5344CB8AC3E}">
        <p14:creationId xmlns:p14="http://schemas.microsoft.com/office/powerpoint/2010/main" val="24264799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2800" dirty="0" smtClean="0"/>
              <a:t>La historia del pensamiento y hechos económicos</a:t>
            </a:r>
            <a:endParaRPr lang="es-AR" sz="2800" dirty="0"/>
          </a:p>
        </p:txBody>
      </p:sp>
      <p:sp>
        <p:nvSpPr>
          <p:cNvPr id="3" name="Marcador de contenido 2"/>
          <p:cNvSpPr>
            <a:spLocks noGrp="1"/>
          </p:cNvSpPr>
          <p:nvPr>
            <p:ph idx="1"/>
          </p:nvPr>
        </p:nvSpPr>
        <p:spPr/>
        <p:txBody>
          <a:bodyPr>
            <a:normAutofit fontScale="77500" lnSpcReduction="20000"/>
          </a:bodyPr>
          <a:lstStyle/>
          <a:p>
            <a:r>
              <a:rPr lang="es-ES" dirty="0" smtClean="0"/>
              <a:t>Lionel </a:t>
            </a:r>
            <a:r>
              <a:rPr lang="es-ES" dirty="0" err="1" smtClean="0"/>
              <a:t>Robbins</a:t>
            </a:r>
            <a:r>
              <a:rPr lang="es-ES" dirty="0" smtClean="0"/>
              <a:t>: </a:t>
            </a:r>
            <a:r>
              <a:rPr lang="es-ES_tradnl" dirty="0"/>
              <a:t>“Debemos prepararnos para estudiar no sólo los principios económicos y economía aplicada. ... Debemos estudiar filosofía política. Debemos estudiar administración pública. Debemos estudiar derecho. Debemos estudiar historia, la cual da reglas para la acción y acrecienta nuestro espectro de posibilidades. Diría también que debemos estudiar las obras maestras de la </a:t>
            </a:r>
            <a:r>
              <a:rPr lang="es-ES_tradnl" dirty="0" smtClean="0"/>
              <a:t>literatura”.</a:t>
            </a:r>
          </a:p>
          <a:p>
            <a:pPr marL="0" indent="0">
              <a:buNone/>
            </a:pPr>
            <a:endParaRPr lang="es-ES_tradnl" dirty="0" smtClean="0"/>
          </a:p>
          <a:p>
            <a:r>
              <a:rPr lang="es-ES" dirty="0" smtClean="0"/>
              <a:t>¿Q</a:t>
            </a:r>
            <a:r>
              <a:rPr lang="es-AR" dirty="0" err="1" smtClean="0"/>
              <a:t>ué</a:t>
            </a:r>
            <a:r>
              <a:rPr lang="es-AR" dirty="0" smtClean="0"/>
              <a:t> </a:t>
            </a:r>
            <a:r>
              <a:rPr lang="es-AR" dirty="0"/>
              <a:t>le diría a alguien que comienza sus estudios de grado de </a:t>
            </a:r>
            <a:r>
              <a:rPr lang="es-AR" dirty="0" smtClean="0"/>
              <a:t>economía? </a:t>
            </a:r>
            <a:r>
              <a:rPr lang="es-AR" dirty="0" err="1"/>
              <a:t>Samuelson</a:t>
            </a:r>
            <a:r>
              <a:rPr lang="es-AR" dirty="0"/>
              <a:t> </a:t>
            </a:r>
            <a:r>
              <a:rPr lang="es-AR" dirty="0" smtClean="0"/>
              <a:t>(90) respondió</a:t>
            </a:r>
            <a:r>
              <a:rPr lang="es-AR" dirty="0"/>
              <a:t>: “Bueno, es probablemente distinto a lo que hubiera dicho de joven: muestra un sincero respeto al estudio de la historia económica, porque es la materia prima de la que surgirán todas tus conjeturas o análisis</a:t>
            </a:r>
            <a:r>
              <a:rPr lang="es-AR" dirty="0" smtClean="0"/>
              <a:t>”. </a:t>
            </a:r>
            <a:endParaRPr lang="es-ES_tradnl" dirty="0" smtClean="0"/>
          </a:p>
          <a:p>
            <a:endParaRPr lang="es-AR" dirty="0"/>
          </a:p>
        </p:txBody>
      </p:sp>
    </p:spTree>
    <p:extLst>
      <p:ext uri="{BB962C8B-B14F-4D97-AF65-F5344CB8AC3E}">
        <p14:creationId xmlns:p14="http://schemas.microsoft.com/office/powerpoint/2010/main" val="36739248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200" dirty="0"/>
              <a:t>La historia del pensamiento y hechos económicos</a:t>
            </a:r>
            <a:endParaRPr lang="es-AR" sz="3200" dirty="0"/>
          </a:p>
        </p:txBody>
      </p:sp>
      <p:sp>
        <p:nvSpPr>
          <p:cNvPr id="3" name="Marcador de contenido 2"/>
          <p:cNvSpPr>
            <a:spLocks noGrp="1"/>
          </p:cNvSpPr>
          <p:nvPr>
            <p:ph idx="1"/>
          </p:nvPr>
        </p:nvSpPr>
        <p:spPr>
          <a:xfrm>
            <a:off x="457200" y="1844824"/>
            <a:ext cx="8229600" cy="4281339"/>
          </a:xfrm>
        </p:spPr>
        <p:txBody>
          <a:bodyPr>
            <a:normAutofit fontScale="92500" lnSpcReduction="20000"/>
          </a:bodyPr>
          <a:lstStyle/>
          <a:p>
            <a:r>
              <a:rPr lang="es-AR" dirty="0" smtClean="0"/>
              <a:t>Frase </a:t>
            </a:r>
            <a:r>
              <a:rPr lang="es-AR" dirty="0"/>
              <a:t>final de la </a:t>
            </a:r>
            <a:r>
              <a:rPr lang="es-AR" i="1" dirty="0"/>
              <a:t>Teoría General</a:t>
            </a:r>
            <a:r>
              <a:rPr lang="es-AR" dirty="0"/>
              <a:t> de Keynes: “las ideas de los economistas y los filósofos políticos, tanto cuando son correctas como cuando están equivocadas, son más poderosas de lo que comúnmente se cree. En realidad, el mundo está gobernado por poco más que esto. Los hombres prácticos, que se creen exentos por completo de cualquier influencia intelectual, son generalmente esclavos de algún economista difunto. (...) Tarde o temprano, son las ideas (...) las que cuentan, tanto para mal como para </a:t>
            </a:r>
            <a:r>
              <a:rPr lang="es-AR" dirty="0" smtClean="0"/>
              <a:t>bien”.</a:t>
            </a:r>
            <a:endParaRPr lang="es-AR" dirty="0"/>
          </a:p>
        </p:txBody>
      </p:sp>
    </p:spTree>
    <p:extLst>
      <p:ext uri="{BB962C8B-B14F-4D97-AF65-F5344CB8AC3E}">
        <p14:creationId xmlns:p14="http://schemas.microsoft.com/office/powerpoint/2010/main" val="13901900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600" dirty="0" smtClean="0"/>
              <a:t>La filosofía de la economía</a:t>
            </a:r>
            <a:endParaRPr lang="es-AR" sz="3600" dirty="0"/>
          </a:p>
        </p:txBody>
      </p:sp>
      <p:sp>
        <p:nvSpPr>
          <p:cNvPr id="3" name="Marcador de contenido 2"/>
          <p:cNvSpPr>
            <a:spLocks noGrp="1"/>
          </p:cNvSpPr>
          <p:nvPr>
            <p:ph idx="1"/>
          </p:nvPr>
        </p:nvSpPr>
        <p:spPr/>
        <p:txBody>
          <a:bodyPr>
            <a:normAutofit fontScale="92500" lnSpcReduction="20000"/>
          </a:bodyPr>
          <a:lstStyle/>
          <a:p>
            <a:r>
              <a:rPr lang="es-ES" dirty="0" smtClean="0"/>
              <a:t>Platón, Jenofonte, Aristóteles</a:t>
            </a:r>
          </a:p>
          <a:p>
            <a:r>
              <a:rPr lang="es-ES" dirty="0" smtClean="0"/>
              <a:t>Adam Smith, David </a:t>
            </a:r>
            <a:r>
              <a:rPr lang="es-ES" dirty="0" err="1" smtClean="0"/>
              <a:t>Hume</a:t>
            </a:r>
            <a:r>
              <a:rPr lang="es-ES" dirty="0" smtClean="0"/>
              <a:t>, John Stuart </a:t>
            </a:r>
            <a:r>
              <a:rPr lang="es-ES" dirty="0" err="1" smtClean="0"/>
              <a:t>Mill</a:t>
            </a:r>
            <a:r>
              <a:rPr lang="es-ES" dirty="0" smtClean="0"/>
              <a:t>.</a:t>
            </a:r>
          </a:p>
          <a:p>
            <a:r>
              <a:rPr lang="es-ES" dirty="0" smtClean="0"/>
              <a:t>Karl Marx</a:t>
            </a:r>
          </a:p>
          <a:p>
            <a:r>
              <a:rPr lang="es-ES" dirty="0" smtClean="0"/>
              <a:t>Carl </a:t>
            </a:r>
            <a:r>
              <a:rPr lang="es-ES" dirty="0" err="1" smtClean="0"/>
              <a:t>Menger</a:t>
            </a:r>
            <a:r>
              <a:rPr lang="es-ES" dirty="0" smtClean="0"/>
              <a:t>, John Neville Keynes, Ludwig von Mises, J.M. Keynes, Alfred Marshall, Frank </a:t>
            </a:r>
            <a:r>
              <a:rPr lang="es-ES" dirty="0" err="1" smtClean="0"/>
              <a:t>Knight</a:t>
            </a:r>
            <a:r>
              <a:rPr lang="es-ES" dirty="0" smtClean="0"/>
              <a:t>, F. von </a:t>
            </a:r>
            <a:r>
              <a:rPr lang="es-ES" dirty="0" err="1" smtClean="0"/>
              <a:t>Hayek</a:t>
            </a:r>
            <a:r>
              <a:rPr lang="es-ES" dirty="0" smtClean="0"/>
              <a:t>, Joseph </a:t>
            </a:r>
            <a:r>
              <a:rPr lang="es-ES" dirty="0" err="1" smtClean="0"/>
              <a:t>Schumpeter</a:t>
            </a:r>
            <a:r>
              <a:rPr lang="es-ES" dirty="0" smtClean="0"/>
              <a:t>, L. </a:t>
            </a:r>
            <a:r>
              <a:rPr lang="es-ES" dirty="0" err="1" smtClean="0"/>
              <a:t>Lachmann</a:t>
            </a:r>
            <a:r>
              <a:rPr lang="es-ES" dirty="0" smtClean="0"/>
              <a:t>, H. </a:t>
            </a:r>
            <a:r>
              <a:rPr lang="es-ES" dirty="0" err="1" smtClean="0"/>
              <a:t>Simon</a:t>
            </a:r>
            <a:r>
              <a:rPr lang="es-ES" dirty="0" smtClean="0"/>
              <a:t>, </a:t>
            </a:r>
            <a:r>
              <a:rPr lang="es-ES" dirty="0" err="1" smtClean="0"/>
              <a:t>Amartya</a:t>
            </a:r>
            <a:r>
              <a:rPr lang="es-ES" dirty="0" smtClean="0"/>
              <a:t> </a:t>
            </a:r>
            <a:r>
              <a:rPr lang="es-ES" dirty="0" err="1" smtClean="0"/>
              <a:t>Sen</a:t>
            </a:r>
            <a:r>
              <a:rPr lang="es-ES" dirty="0" smtClean="0"/>
              <a:t>. </a:t>
            </a:r>
            <a:endParaRPr lang="es-AR" dirty="0"/>
          </a:p>
          <a:p>
            <a:r>
              <a:rPr lang="es-ES" dirty="0" err="1" smtClean="0"/>
              <a:t>Hayek</a:t>
            </a:r>
            <a:r>
              <a:rPr lang="es-ES" dirty="0" smtClean="0"/>
              <a:t>: “</a:t>
            </a:r>
            <a:r>
              <a:rPr lang="es-ES" dirty="0" err="1" smtClean="0"/>
              <a:t>From</a:t>
            </a:r>
            <a:r>
              <a:rPr lang="es-ES" dirty="0" smtClean="0"/>
              <a:t> time to time </a:t>
            </a:r>
            <a:r>
              <a:rPr lang="en-US" dirty="0"/>
              <a:t>it is probably necessary to detach oneself from the technicalities of the argument and to ask quite naively what it is all about”</a:t>
            </a:r>
            <a:endParaRPr lang="es-AR" dirty="0"/>
          </a:p>
        </p:txBody>
      </p:sp>
    </p:spTree>
    <p:extLst>
      <p:ext uri="{BB962C8B-B14F-4D97-AF65-F5344CB8AC3E}">
        <p14:creationId xmlns:p14="http://schemas.microsoft.com/office/powerpoint/2010/main" val="18504447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La filosofía de la economía</a:t>
            </a:r>
            <a:endParaRPr lang="es-AR" dirty="0"/>
          </a:p>
        </p:txBody>
      </p:sp>
      <p:sp>
        <p:nvSpPr>
          <p:cNvPr id="3" name="Marcador de contenido 2"/>
          <p:cNvSpPr>
            <a:spLocks noGrp="1"/>
          </p:cNvSpPr>
          <p:nvPr>
            <p:ph idx="1"/>
          </p:nvPr>
        </p:nvSpPr>
        <p:spPr/>
        <p:txBody>
          <a:bodyPr>
            <a:normAutofit fontScale="77500" lnSpcReduction="20000"/>
          </a:bodyPr>
          <a:lstStyle/>
          <a:p>
            <a:r>
              <a:rPr lang="es-ES" dirty="0" smtClean="0"/>
              <a:t>1953. R. </a:t>
            </a:r>
            <a:r>
              <a:rPr lang="es-ES" dirty="0" err="1" smtClean="0"/>
              <a:t>Heilbronner</a:t>
            </a:r>
            <a:r>
              <a:rPr lang="es-ES" dirty="0" smtClean="0"/>
              <a:t>, </a:t>
            </a:r>
            <a:r>
              <a:rPr lang="es-AR" i="1" dirty="0" err="1"/>
              <a:t>Economists</a:t>
            </a:r>
            <a:r>
              <a:rPr lang="es-AR" i="1" dirty="0"/>
              <a:t> as </a:t>
            </a:r>
            <a:r>
              <a:rPr lang="es-AR" i="1" dirty="0" err="1"/>
              <a:t>Worldly</a:t>
            </a:r>
            <a:r>
              <a:rPr lang="es-AR" i="1" dirty="0"/>
              <a:t> </a:t>
            </a:r>
            <a:r>
              <a:rPr lang="es-AR" i="1" dirty="0" err="1" smtClean="0"/>
              <a:t>Philosophers</a:t>
            </a:r>
            <a:r>
              <a:rPr lang="es-AR" i="1" dirty="0" smtClean="0"/>
              <a:t>.</a:t>
            </a:r>
          </a:p>
          <a:p>
            <a:r>
              <a:rPr lang="es-ES" dirty="0" smtClean="0"/>
              <a:t>1980. Mark </a:t>
            </a:r>
            <a:r>
              <a:rPr lang="es-ES" dirty="0" err="1" smtClean="0"/>
              <a:t>Blaug</a:t>
            </a:r>
            <a:r>
              <a:rPr lang="es-ES" dirty="0" smtClean="0"/>
              <a:t>,</a:t>
            </a:r>
            <a:r>
              <a:rPr lang="es-AR" dirty="0" smtClean="0"/>
              <a:t> </a:t>
            </a:r>
            <a:r>
              <a:rPr lang="es-AR" i="1" dirty="0" err="1"/>
              <a:t>Methodology</a:t>
            </a:r>
            <a:r>
              <a:rPr lang="es-AR" i="1" dirty="0"/>
              <a:t> of Economics, </a:t>
            </a:r>
            <a:r>
              <a:rPr lang="es-AR" i="1" dirty="0" err="1"/>
              <a:t>or</a:t>
            </a:r>
            <a:r>
              <a:rPr lang="es-AR" i="1" dirty="0"/>
              <a:t> </a:t>
            </a:r>
            <a:r>
              <a:rPr lang="es-AR" i="1" dirty="0" err="1"/>
              <a:t>How</a:t>
            </a:r>
            <a:r>
              <a:rPr lang="es-AR" i="1" dirty="0"/>
              <a:t> </a:t>
            </a:r>
            <a:r>
              <a:rPr lang="es-AR" i="1" dirty="0" err="1"/>
              <a:t>Economists</a:t>
            </a:r>
            <a:r>
              <a:rPr lang="es-AR" i="1" dirty="0"/>
              <a:t> </a:t>
            </a:r>
            <a:r>
              <a:rPr lang="es-AR" i="1" dirty="0" err="1"/>
              <a:t>Explain</a:t>
            </a:r>
            <a:r>
              <a:rPr lang="es-AR" dirty="0"/>
              <a:t>. </a:t>
            </a:r>
            <a:endParaRPr lang="es-AR" dirty="0" smtClean="0"/>
          </a:p>
          <a:p>
            <a:r>
              <a:rPr lang="es-AR" dirty="0" smtClean="0"/>
              <a:t>Revistas: </a:t>
            </a:r>
            <a:r>
              <a:rPr lang="es-AR" i="1" dirty="0" smtClean="0"/>
              <a:t>Economics </a:t>
            </a:r>
            <a:r>
              <a:rPr lang="es-AR" i="1" dirty="0"/>
              <a:t>and </a:t>
            </a:r>
            <a:r>
              <a:rPr lang="es-AR" i="1" dirty="0" smtClean="0"/>
              <a:t>Philosophy,</a:t>
            </a:r>
            <a:r>
              <a:rPr lang="es-AR" dirty="0" smtClean="0"/>
              <a:t> </a:t>
            </a:r>
            <a:r>
              <a:rPr lang="es-AR" i="1" dirty="0"/>
              <a:t>Journal of </a:t>
            </a:r>
            <a:r>
              <a:rPr lang="es-AR" i="1" dirty="0" err="1"/>
              <a:t>Economic</a:t>
            </a:r>
            <a:r>
              <a:rPr lang="es-AR" i="1" dirty="0"/>
              <a:t> </a:t>
            </a:r>
            <a:r>
              <a:rPr lang="es-AR" i="1" dirty="0" err="1"/>
              <a:t>Methodology</a:t>
            </a:r>
            <a:r>
              <a:rPr lang="es-AR" dirty="0"/>
              <a:t> (revista de la </a:t>
            </a:r>
            <a:r>
              <a:rPr lang="es-AR" i="1" dirty="0"/>
              <a:t>International Network for </a:t>
            </a:r>
            <a:r>
              <a:rPr lang="es-AR" i="1" dirty="0" err="1"/>
              <a:t>Economic</a:t>
            </a:r>
            <a:r>
              <a:rPr lang="es-AR" i="1" dirty="0"/>
              <a:t> </a:t>
            </a:r>
            <a:r>
              <a:rPr lang="es-AR" i="1" dirty="0" err="1"/>
              <a:t>Method</a:t>
            </a:r>
            <a:r>
              <a:rPr lang="es-AR" dirty="0"/>
              <a:t>). </a:t>
            </a:r>
            <a:endParaRPr lang="es-AR" dirty="0" smtClean="0"/>
          </a:p>
          <a:p>
            <a:r>
              <a:rPr lang="es-AR" dirty="0" smtClean="0"/>
              <a:t>Ocasionalmente </a:t>
            </a:r>
            <a:r>
              <a:rPr lang="es-AR" i="1" dirty="0" smtClean="0"/>
              <a:t>Cambridge </a:t>
            </a:r>
            <a:r>
              <a:rPr lang="es-AR" i="1" dirty="0"/>
              <a:t>Journal of Economics</a:t>
            </a:r>
            <a:r>
              <a:rPr lang="es-AR" dirty="0"/>
              <a:t>, el </a:t>
            </a:r>
            <a:r>
              <a:rPr lang="es-AR" i="1" dirty="0" err="1"/>
              <a:t>Economic</a:t>
            </a:r>
            <a:r>
              <a:rPr lang="es-AR" i="1" dirty="0"/>
              <a:t> Journal</a:t>
            </a:r>
            <a:r>
              <a:rPr lang="es-AR" dirty="0"/>
              <a:t>, </a:t>
            </a:r>
            <a:r>
              <a:rPr lang="es-AR" i="1" dirty="0" err="1"/>
              <a:t>Kyklos</a:t>
            </a:r>
            <a:r>
              <a:rPr lang="es-AR" dirty="0"/>
              <a:t>, </a:t>
            </a:r>
            <a:r>
              <a:rPr lang="es-AR" dirty="0" smtClean="0"/>
              <a:t>revistas </a:t>
            </a:r>
            <a:r>
              <a:rPr lang="es-AR" dirty="0"/>
              <a:t>de historia del pensamiento económico y </a:t>
            </a:r>
            <a:r>
              <a:rPr lang="es-AR" dirty="0" smtClean="0"/>
              <a:t>de </a:t>
            </a:r>
            <a:r>
              <a:rPr lang="es-AR" dirty="0"/>
              <a:t>filosofía de las ciencias. </a:t>
            </a:r>
            <a:endParaRPr lang="es-AR" dirty="0" smtClean="0"/>
          </a:p>
          <a:p>
            <a:r>
              <a:rPr lang="es-AR" dirty="0" smtClean="0"/>
              <a:t>Hay </a:t>
            </a:r>
            <a:r>
              <a:rPr lang="es-AR" dirty="0"/>
              <a:t>grupos importantes </a:t>
            </a:r>
            <a:r>
              <a:rPr lang="es-AR" dirty="0" smtClean="0"/>
              <a:t>en </a:t>
            </a:r>
            <a:r>
              <a:rPr lang="es-AR" dirty="0"/>
              <a:t>los Países Bajos, Gran Bretaña, Francia, Finlandia, Portugal e investigadores individuales en toda Europa, Estados Unidos, Canadá, Brasil y Méjico.</a:t>
            </a:r>
          </a:p>
          <a:p>
            <a:endParaRPr lang="es-AR" dirty="0"/>
          </a:p>
        </p:txBody>
      </p:sp>
    </p:spTree>
    <p:extLst>
      <p:ext uri="{BB962C8B-B14F-4D97-AF65-F5344CB8AC3E}">
        <p14:creationId xmlns:p14="http://schemas.microsoft.com/office/powerpoint/2010/main" val="12358292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La filosofía de la </a:t>
            </a:r>
            <a:r>
              <a:rPr lang="es-ES" dirty="0" smtClean="0"/>
              <a:t>economía: disciplinas</a:t>
            </a:r>
            <a:endParaRPr lang="es-AR" dirty="0"/>
          </a:p>
        </p:txBody>
      </p:sp>
      <p:sp>
        <p:nvSpPr>
          <p:cNvPr id="3" name="Marcador de contenido 2"/>
          <p:cNvSpPr>
            <a:spLocks noGrp="1"/>
          </p:cNvSpPr>
          <p:nvPr>
            <p:ph idx="1"/>
          </p:nvPr>
        </p:nvSpPr>
        <p:spPr>
          <a:xfrm>
            <a:off x="457200" y="1844824"/>
            <a:ext cx="8229600" cy="4281339"/>
          </a:xfrm>
        </p:spPr>
        <p:txBody>
          <a:bodyPr/>
          <a:lstStyle/>
          <a:p>
            <a:pPr algn="ctr"/>
            <a:r>
              <a:rPr lang="es-ES" dirty="0" smtClean="0"/>
              <a:t>Metafísica</a:t>
            </a:r>
          </a:p>
          <a:p>
            <a:pPr algn="ctr"/>
            <a:r>
              <a:rPr lang="es-ES" dirty="0" smtClean="0"/>
              <a:t>Lógica</a:t>
            </a:r>
          </a:p>
          <a:p>
            <a:pPr algn="ctr"/>
            <a:r>
              <a:rPr lang="es-ES" dirty="0" smtClean="0"/>
              <a:t>Antropología filosófica</a:t>
            </a:r>
          </a:p>
          <a:p>
            <a:pPr algn="ctr"/>
            <a:r>
              <a:rPr lang="es-ES" dirty="0" smtClean="0"/>
              <a:t>Ontología Social</a:t>
            </a:r>
          </a:p>
          <a:p>
            <a:pPr algn="ctr"/>
            <a:r>
              <a:rPr lang="es-ES" dirty="0" smtClean="0"/>
              <a:t>Ética</a:t>
            </a:r>
          </a:p>
          <a:p>
            <a:pPr algn="ctr"/>
            <a:r>
              <a:rPr lang="es-ES" dirty="0" smtClean="0"/>
              <a:t>Epistemología y metodología</a:t>
            </a:r>
            <a:endParaRPr lang="es-AR" dirty="0"/>
          </a:p>
        </p:txBody>
      </p:sp>
    </p:spTree>
    <p:extLst>
      <p:ext uri="{BB962C8B-B14F-4D97-AF65-F5344CB8AC3E}">
        <p14:creationId xmlns:p14="http://schemas.microsoft.com/office/powerpoint/2010/main" val="2723207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La filosofía de la </a:t>
            </a:r>
            <a:r>
              <a:rPr lang="es-ES" dirty="0" smtClean="0"/>
              <a:t>economía: disciplinas</a:t>
            </a:r>
            <a:endParaRPr lang="es-AR" dirty="0"/>
          </a:p>
        </p:txBody>
      </p:sp>
      <p:sp>
        <p:nvSpPr>
          <p:cNvPr id="3" name="Marcador de contenido 2"/>
          <p:cNvSpPr>
            <a:spLocks noGrp="1"/>
          </p:cNvSpPr>
          <p:nvPr>
            <p:ph idx="1"/>
          </p:nvPr>
        </p:nvSpPr>
        <p:spPr>
          <a:xfrm>
            <a:off x="457200" y="2132856"/>
            <a:ext cx="8229600" cy="3993307"/>
          </a:xfrm>
        </p:spPr>
        <p:txBody>
          <a:bodyPr/>
          <a:lstStyle/>
          <a:p>
            <a:pPr algn="ctr"/>
            <a:r>
              <a:rPr lang="es-ES" dirty="0" smtClean="0"/>
              <a:t>Estadística e historia económica</a:t>
            </a:r>
          </a:p>
          <a:p>
            <a:pPr algn="ctr"/>
            <a:r>
              <a:rPr lang="es-ES" dirty="0" smtClean="0"/>
              <a:t>Economía Positiva</a:t>
            </a:r>
          </a:p>
          <a:p>
            <a:pPr algn="ctr"/>
            <a:r>
              <a:rPr lang="es-ES" dirty="0" smtClean="0"/>
              <a:t>Análisis de los fines</a:t>
            </a:r>
          </a:p>
          <a:p>
            <a:pPr algn="ctr"/>
            <a:r>
              <a:rPr lang="es-ES" dirty="0" smtClean="0"/>
              <a:t>Economía Normativa</a:t>
            </a:r>
          </a:p>
          <a:p>
            <a:pPr algn="ctr"/>
            <a:r>
              <a:rPr lang="es-ES" dirty="0" smtClean="0"/>
              <a:t>“Arte de la economía política”</a:t>
            </a:r>
            <a:endParaRPr lang="es-AR" dirty="0"/>
          </a:p>
        </p:txBody>
      </p:sp>
    </p:spTree>
    <p:extLst>
      <p:ext uri="{BB962C8B-B14F-4D97-AF65-F5344CB8AC3E}">
        <p14:creationId xmlns:p14="http://schemas.microsoft.com/office/powerpoint/2010/main" val="36212228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La filosofía de la economía</a:t>
            </a:r>
            <a:endParaRPr lang="es-AR" dirty="0"/>
          </a:p>
        </p:txBody>
      </p:sp>
      <p:sp>
        <p:nvSpPr>
          <p:cNvPr id="3" name="Marcador de contenido 2"/>
          <p:cNvSpPr>
            <a:spLocks noGrp="1"/>
          </p:cNvSpPr>
          <p:nvPr>
            <p:ph idx="1"/>
          </p:nvPr>
        </p:nvSpPr>
        <p:spPr>
          <a:xfrm>
            <a:off x="457200" y="1240755"/>
            <a:ext cx="8229600" cy="4708525"/>
          </a:xfrm>
        </p:spPr>
        <p:txBody>
          <a:bodyPr>
            <a:noAutofit/>
          </a:bodyPr>
          <a:lstStyle/>
          <a:p>
            <a:r>
              <a:rPr lang="es-ES" sz="1600" dirty="0" smtClean="0"/>
              <a:t>Keynes sobre Marshall: </a:t>
            </a:r>
            <a:r>
              <a:rPr lang="es-AR" sz="1600" dirty="0"/>
              <a:t>“El estudio de la economía parece no requerir ningunas dotes especializadas de un orden desacostumbradamente superior. ¿No es, intelectualmente considerada, una materia verdaderamente fácil comparada con las ramas superiores de la filosofía y la ciencia pura? Sin embargo, los economistas, no ya buenos, sino sólo competentes, son auténticos mirlos blancos. ¡Una materia tan fácil, en la que tan pocos se destacan! Esta paradoja quizás pueda explicarse por el hecho de que el gran economista debe poseer una rara </a:t>
            </a:r>
            <a:r>
              <a:rPr lang="es-AR" sz="1600" i="1" dirty="0"/>
              <a:t>combinación</a:t>
            </a:r>
            <a:r>
              <a:rPr lang="es-AR" sz="1600" dirty="0"/>
              <a:t> de dotes. Tiene que llegar a mucho en diversas direcciones, y debe combinar facultades naturales que no siempre se encuentran reunidas en el mismo individuo. Debe ser en cierto grado matemático, historiador, estadista y filósofo. Debe comprender los símbolos y hablar con palabras corrientes. Debe contemplar lo particular en términos de lo general y tocar lo abstracto y concreto en el mismo vuelo del pensamiento. Debe estudiar el presente a la luz del pasado y con vista al futuro. Ninguna parte de la naturaleza del hombre o de sus instituciones debe quedar por completo fuera de su consideración. Debe ser simultáneamente intencionado y desinteresado; tan fuera de la realidad y tan incorruptible como un artista, y sin embargo, en algunas ocasiones, tan cerca de la tierra como el político. Marshall poseyó muchas de las múltiples facetas de este ideal, pero no todas. Principalmente su educación heterogénea, así como su naturaleza múltiple, lograron reunir en él las prendas o dones más especiales y fundamentales de cuantos son necesarios al economista: fue eminente historiador y matemático, un hombre que trató al mismo tiempo de lo particular y lo general, de lo temporal y lo eterno</a:t>
            </a:r>
            <a:r>
              <a:rPr lang="es-AR" sz="1600" dirty="0" smtClean="0"/>
              <a:t>”. </a:t>
            </a:r>
            <a:endParaRPr lang="es-AR" sz="1600" dirty="0"/>
          </a:p>
        </p:txBody>
      </p:sp>
    </p:spTree>
    <p:extLst>
      <p:ext uri="{BB962C8B-B14F-4D97-AF65-F5344CB8AC3E}">
        <p14:creationId xmlns:p14="http://schemas.microsoft.com/office/powerpoint/2010/main" val="29300108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27019" y="1934747"/>
            <a:ext cx="6158345" cy="4161396"/>
          </a:xfrm>
          <a:prstGeom prst="rect">
            <a:avLst/>
          </a:prstGeom>
        </p:spPr>
        <p:txBody>
          <a:bodyPr wrap="square">
            <a:spAutoFit/>
          </a:bodyPr>
          <a:lstStyle/>
          <a:p>
            <a:pPr algn="ctr">
              <a:lnSpc>
                <a:spcPct val="106000"/>
              </a:lnSpc>
              <a:spcAft>
                <a:spcPts val="600"/>
              </a:spcAft>
            </a:pPr>
            <a:r>
              <a:rPr lang="es-ES" sz="2400" dirty="0" smtClean="0">
                <a:latin typeface="Calibri" panose="020F0502020204030204" pitchFamily="34" charset="0"/>
                <a:ea typeface="Calibri" panose="020F0502020204030204" pitchFamily="34" charset="0"/>
                <a:cs typeface="Times New Roman" panose="02020603050405020304" pitchFamily="18" charset="0"/>
              </a:rPr>
              <a:t>Entes </a:t>
            </a:r>
          </a:p>
          <a:p>
            <a:pPr marL="257175" indent="-257175" algn="just">
              <a:lnSpc>
                <a:spcPct val="106000"/>
              </a:lnSpc>
              <a:spcAft>
                <a:spcPts val="600"/>
              </a:spcAft>
              <a:buFont typeface="Arial" panose="020B0604020202020204" pitchFamily="34" charset="0"/>
              <a:buChar char="•"/>
            </a:pPr>
            <a:r>
              <a:rPr lang="es-ES" sz="2400" dirty="0" smtClean="0">
                <a:latin typeface="Calibri" panose="020F0502020204030204" pitchFamily="34" charset="0"/>
                <a:ea typeface="Calibri" panose="020F0502020204030204" pitchFamily="34" charset="0"/>
                <a:cs typeface="Times New Roman" panose="02020603050405020304" pitchFamily="18" charset="0"/>
              </a:rPr>
              <a:t>substancias </a:t>
            </a:r>
            <a:r>
              <a:rPr lang="es-ES" sz="2400" dirty="0">
                <a:latin typeface="Calibri" panose="020F0502020204030204" pitchFamily="34" charset="0"/>
                <a:ea typeface="Calibri" panose="020F0502020204030204" pitchFamily="34" charset="0"/>
                <a:cs typeface="Times New Roman" panose="02020603050405020304" pitchFamily="18" charset="0"/>
              </a:rPr>
              <a:t>naturales: una piedra (la espontaneidad del átomo), un árbol, un perro, el hombre. Tienen un fin intrínseco. Un “impulso natural al cambio”. </a:t>
            </a:r>
            <a:endParaRPr lang="es-AR" sz="2400"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06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Times New Roman" panose="02020603050405020304" pitchFamily="18" charset="0"/>
              </a:rPr>
              <a:t>artificiales: una mesa, una heladera, un reloj, el sistema de IA. Tienen un fin asignado por el diseñador, que se puede desarrollar gracias a las características de la substancias que los componen. </a:t>
            </a:r>
            <a:endParaRPr lang="es-AR"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6987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57746" y="1182228"/>
            <a:ext cx="6324599" cy="4550476"/>
          </a:xfrm>
          <a:prstGeom prst="rect">
            <a:avLst/>
          </a:prstGeom>
        </p:spPr>
        <p:txBody>
          <a:bodyPr wrap="square" anchor="ctr">
            <a:spAutoFit/>
          </a:bodyPr>
          <a:lstStyle/>
          <a:p>
            <a:pPr algn="just">
              <a:lnSpc>
                <a:spcPct val="106000"/>
              </a:lnSpc>
              <a:spcAft>
                <a:spcPts val="600"/>
              </a:spcAft>
            </a:pPr>
            <a:r>
              <a:rPr lang="es-ES" sz="2000" dirty="0" smtClean="0">
                <a:latin typeface="Calibri" panose="020F0502020204030204" pitchFamily="34" charset="0"/>
                <a:ea typeface="Calibri" panose="020F0502020204030204" pitchFamily="34" charset="0"/>
                <a:cs typeface="Times New Roman" panose="02020603050405020304" pitchFamily="18" charset="0"/>
              </a:rPr>
              <a:t>Ejemplos</a:t>
            </a:r>
            <a:r>
              <a:rPr lang="es-ES" sz="2000" dirty="0">
                <a:latin typeface="Calibri" panose="020F0502020204030204" pitchFamily="34" charset="0"/>
                <a:ea typeface="Calibri" panose="020F0502020204030204" pitchFamily="34" charset="0"/>
                <a:cs typeface="Times New Roman" panose="02020603050405020304" pitchFamily="18" charset="0"/>
              </a:rPr>
              <a:t>: </a:t>
            </a:r>
            <a:endParaRPr lang="es-A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Un reloj está compuesto por engranajes, agujas, una pila, etc. gracias a los que mide el tiempo. Indica la hora, pero no la conoce. </a:t>
            </a:r>
            <a:endParaRPr lang="es-A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Un sistema de IA como la “A” indica es un “artefacto” que recibe información, la almacena y procesa y combina gracias a un sistema de algoritmos. Arroja un resultado que no “entiende”. </a:t>
            </a:r>
            <a:endParaRPr lang="es-A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Los animales y hombres son substancias que aprenden. Los sistemas de IA no son substancias sino una combinación de reglas virtuales que procesan información sin conocerla, como el reloj con el tiempo. Pueden “aprender” porque tienen memoria y se “</a:t>
            </a:r>
            <a:r>
              <a:rPr lang="es-ES" sz="2000" dirty="0" err="1">
                <a:latin typeface="Calibri" panose="020F0502020204030204" pitchFamily="34" charset="0"/>
                <a:ea typeface="Calibri" panose="020F0502020204030204" pitchFamily="34" charset="0"/>
                <a:cs typeface="Times New Roman" panose="02020603050405020304" pitchFamily="18" charset="0"/>
              </a:rPr>
              <a:t>automejoran</a:t>
            </a:r>
            <a:r>
              <a:rPr lang="es-ES" sz="2000" dirty="0">
                <a:latin typeface="Calibri" panose="020F0502020204030204" pitchFamily="34" charset="0"/>
                <a:ea typeface="Calibri" panose="020F0502020204030204" pitchFamily="34" charset="0"/>
                <a:cs typeface="Times New Roman" panose="02020603050405020304" pitchFamily="18" charset="0"/>
              </a:rPr>
              <a:t>”.  </a:t>
            </a:r>
            <a:endParaRPr lang="es-AR"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7321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57745" y="1799395"/>
            <a:ext cx="6573983" cy="3047181"/>
          </a:xfrm>
          <a:prstGeom prst="rect">
            <a:avLst/>
          </a:prstGeom>
        </p:spPr>
        <p:txBody>
          <a:bodyPr wrap="square" anchor="ctr">
            <a:spAutoFit/>
          </a:bodyPr>
          <a:lstStyle/>
          <a:p>
            <a:pPr algn="just">
              <a:lnSpc>
                <a:spcPct val="106000"/>
              </a:lnSpc>
              <a:spcAft>
                <a:spcPts val="600"/>
              </a:spcAft>
            </a:pPr>
            <a:r>
              <a:rPr lang="es-ES" sz="2400" dirty="0" smtClean="0">
                <a:latin typeface="Calibri" panose="020F0502020204030204" pitchFamily="34" charset="0"/>
                <a:ea typeface="Calibri" panose="020F0502020204030204" pitchFamily="34" charset="0"/>
                <a:cs typeface="Times New Roman" panose="02020603050405020304" pitchFamily="18" charset="0"/>
              </a:rPr>
              <a:t>Procedimientos </a:t>
            </a:r>
            <a:r>
              <a:rPr lang="es-ES" sz="2400" dirty="0">
                <a:latin typeface="Calibri" panose="020F0502020204030204" pitchFamily="34" charset="0"/>
                <a:ea typeface="Calibri" panose="020F0502020204030204" pitchFamily="34" charset="0"/>
                <a:cs typeface="Times New Roman" panose="02020603050405020304" pitchFamily="18" charset="0"/>
              </a:rPr>
              <a:t>intelectuales según Aristóteles:</a:t>
            </a:r>
            <a:endParaRPr lang="es-AR" sz="2400"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06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Times New Roman" panose="02020603050405020304" pitchFamily="18" charset="0"/>
              </a:rPr>
              <a:t>inducción (</a:t>
            </a:r>
            <a:r>
              <a:rPr lang="es-ES" sz="2400" dirty="0" err="1">
                <a:latin typeface="Calibri" panose="020F0502020204030204" pitchFamily="34" charset="0"/>
                <a:ea typeface="Calibri" panose="020F0502020204030204" pitchFamily="34" charset="0"/>
                <a:cs typeface="Times New Roman" panose="02020603050405020304" pitchFamily="18" charset="0"/>
              </a:rPr>
              <a:t>epagogé</a:t>
            </a:r>
            <a:r>
              <a:rPr lang="es-ES" sz="2400" dirty="0">
                <a:latin typeface="Calibri" panose="020F0502020204030204" pitchFamily="34" charset="0"/>
                <a:ea typeface="Calibri" panose="020F0502020204030204" pitchFamily="34" charset="0"/>
                <a:cs typeface="Times New Roman" panose="02020603050405020304" pitchFamily="18" charset="0"/>
              </a:rPr>
              <a:t>). Captación del universal a partir de singulares.</a:t>
            </a:r>
            <a:endParaRPr lang="es-AR" sz="2400"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06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Times New Roman" panose="02020603050405020304" pitchFamily="18" charset="0"/>
              </a:rPr>
              <a:t>intuición (</a:t>
            </a:r>
            <a:r>
              <a:rPr lang="es-ES" sz="2400" dirty="0" err="1">
                <a:latin typeface="Calibri" panose="020F0502020204030204" pitchFamily="34" charset="0"/>
                <a:ea typeface="Calibri" panose="020F0502020204030204" pitchFamily="34" charset="0"/>
                <a:cs typeface="Times New Roman" panose="02020603050405020304" pitchFamily="18" charset="0"/>
              </a:rPr>
              <a:t>nous</a:t>
            </a:r>
            <a:r>
              <a:rPr lang="es-ES" sz="2400" dirty="0">
                <a:latin typeface="Calibri" panose="020F0502020204030204" pitchFamily="34" charset="0"/>
                <a:ea typeface="Calibri" panose="020F0502020204030204" pitchFamily="34" charset="0"/>
                <a:cs typeface="Times New Roman" panose="02020603050405020304" pitchFamily="18" charset="0"/>
              </a:rPr>
              <a:t>). Captación de primeros principios.</a:t>
            </a:r>
            <a:endParaRPr lang="es-AR" sz="2400"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06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Times New Roman" panose="02020603050405020304" pitchFamily="18" charset="0"/>
              </a:rPr>
              <a:t>deducción (</a:t>
            </a:r>
            <a:r>
              <a:rPr lang="es-ES" sz="2400" dirty="0" err="1">
                <a:latin typeface="Calibri" panose="020F0502020204030204" pitchFamily="34" charset="0"/>
                <a:ea typeface="Calibri" panose="020F0502020204030204" pitchFamily="34" charset="0"/>
                <a:cs typeface="Times New Roman" panose="02020603050405020304" pitchFamily="18" charset="0"/>
              </a:rPr>
              <a:t>sylogismos</a:t>
            </a:r>
            <a:r>
              <a:rPr lang="es-ES" sz="2400" dirty="0">
                <a:latin typeface="Calibri" panose="020F0502020204030204" pitchFamily="34" charset="0"/>
                <a:ea typeface="Calibri" panose="020F0502020204030204" pitchFamily="34" charset="0"/>
                <a:cs typeface="Times New Roman" panose="02020603050405020304" pitchFamily="18" charset="0"/>
              </a:rPr>
              <a:t>). De principios generales a sus consecuencias.</a:t>
            </a:r>
            <a:endParaRPr lang="es-AR"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7989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30037" y="762701"/>
            <a:ext cx="6657109" cy="5473230"/>
          </a:xfrm>
          <a:prstGeom prst="rect">
            <a:avLst/>
          </a:prstGeom>
        </p:spPr>
        <p:txBody>
          <a:bodyPr wrap="square" anchor="ctr">
            <a:spAutoFit/>
          </a:bodyPr>
          <a:lstStyle/>
          <a:p>
            <a:pPr>
              <a:lnSpc>
                <a:spcPct val="106000"/>
              </a:lnSpc>
              <a:spcAft>
                <a:spcPts val="600"/>
              </a:spcAft>
            </a:pPr>
            <a:r>
              <a:rPr lang="es-ES" sz="2400" dirty="0" smtClean="0">
                <a:latin typeface="Calibri" panose="020F0502020204030204" pitchFamily="34" charset="0"/>
                <a:ea typeface="Calibri" panose="020F0502020204030204" pitchFamily="34" charset="0"/>
                <a:cs typeface="Times New Roman" panose="02020603050405020304" pitchFamily="18" charset="0"/>
              </a:rPr>
              <a:t>La </a:t>
            </a:r>
            <a:r>
              <a:rPr lang="es-ES" sz="2400" dirty="0">
                <a:latin typeface="Calibri" panose="020F0502020204030204" pitchFamily="34" charset="0"/>
                <a:ea typeface="Calibri" panose="020F0502020204030204" pitchFamily="34" charset="0"/>
                <a:cs typeface="Times New Roman" panose="02020603050405020304" pitchFamily="18" charset="0"/>
              </a:rPr>
              <a:t>IA:</a:t>
            </a:r>
            <a:endParaRPr lang="es-AR" sz="2400"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06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Times New Roman" panose="02020603050405020304" pitchFamily="18" charset="0"/>
              </a:rPr>
              <a:t>Recoge y almacena datos tratando de acercarse a una inducción.</a:t>
            </a:r>
            <a:endParaRPr lang="es-AR" sz="2400"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06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Times New Roman" panose="02020603050405020304" pitchFamily="18" charset="0"/>
              </a:rPr>
              <a:t>Los procesa deductivamente.</a:t>
            </a:r>
            <a:endParaRPr lang="es-AR" sz="2400"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06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Times New Roman" panose="02020603050405020304" pitchFamily="18" charset="0"/>
              </a:rPr>
              <a:t>No intuye ni capta el universal a partir de singulares. No capta esencias y causas, capta accidentes y cuando se repiten innumerables veces, se asigna un nombre a la cosa que tiene esos accidentes, pero no entiende el contenido de ese nombre. Es “Nominalista”. No es posible una “IA General”. “</a:t>
            </a:r>
            <a:r>
              <a:rPr lang="es-ES" sz="2400" dirty="0" err="1">
                <a:latin typeface="Calibri" panose="020F0502020204030204" pitchFamily="34" charset="0"/>
                <a:ea typeface="Calibri" panose="020F0502020204030204" pitchFamily="34" charset="0"/>
                <a:cs typeface="Times New Roman" panose="02020603050405020304" pitchFamily="18" charset="0"/>
              </a:rPr>
              <a:t>Mind</a:t>
            </a:r>
            <a:r>
              <a:rPr lang="es-ES" sz="2400" dirty="0">
                <a:latin typeface="Calibri" panose="020F0502020204030204" pitchFamily="34" charset="0"/>
                <a:ea typeface="Calibri" panose="020F0502020204030204" pitchFamily="34" charset="0"/>
                <a:cs typeface="Times New Roman" panose="02020603050405020304" pitchFamily="18" charset="0"/>
              </a:rPr>
              <a:t>”, no “</a:t>
            </a:r>
            <a:r>
              <a:rPr lang="es-ES" sz="2400" dirty="0" err="1">
                <a:latin typeface="Calibri" panose="020F0502020204030204" pitchFamily="34" charset="0"/>
                <a:ea typeface="Calibri" panose="020F0502020204030204" pitchFamily="34" charset="0"/>
                <a:cs typeface="Times New Roman" panose="02020603050405020304" pitchFamily="18" charset="0"/>
              </a:rPr>
              <a:t>soul</a:t>
            </a:r>
            <a:r>
              <a:rPr lang="es-E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a:latin typeface="Calibri" panose="020F0502020204030204" pitchFamily="34" charset="0"/>
                <a:ea typeface="Calibri" panose="020F0502020204030204" pitchFamily="34" charset="0"/>
                <a:cs typeface="Times New Roman" panose="02020603050405020304" pitchFamily="18" charset="0"/>
              </a:rPr>
              <a:t>Niels Bohr: “No, no, you’re not thinking; you’re just being logical”</a:t>
            </a:r>
          </a:p>
          <a:p>
            <a:pPr>
              <a:lnSpc>
                <a:spcPct val="106000"/>
              </a:lnSpc>
              <a:spcAft>
                <a:spcPts val="600"/>
              </a:spcAft>
            </a:pPr>
            <a:endParaRPr lang="es-AR"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4759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95400" y="1138136"/>
            <a:ext cx="6844146" cy="4067845"/>
          </a:xfrm>
          <a:prstGeom prst="rect">
            <a:avLst/>
          </a:prstGeom>
        </p:spPr>
        <p:txBody>
          <a:bodyPr wrap="square" anchor="ctr">
            <a:spAutoFit/>
          </a:bodyPr>
          <a:lstStyle/>
          <a:p>
            <a:pPr algn="just">
              <a:lnSpc>
                <a:spcPct val="106000"/>
              </a:lnSpc>
              <a:spcAft>
                <a:spcPts val="600"/>
              </a:spcAft>
            </a:pPr>
            <a:r>
              <a:rPr lang="es-ES" sz="2400" dirty="0" smtClean="0">
                <a:latin typeface="Calibri" panose="020F0502020204030204" pitchFamily="34" charset="0"/>
                <a:ea typeface="Calibri" panose="020F0502020204030204" pitchFamily="34" charset="0"/>
                <a:cs typeface="Times New Roman" panose="02020603050405020304" pitchFamily="18" charset="0"/>
              </a:rPr>
              <a:t>Funes</a:t>
            </a:r>
            <a:r>
              <a:rPr lang="es-ES" sz="2400" dirty="0">
                <a:latin typeface="Calibri" panose="020F0502020204030204" pitchFamily="34" charset="0"/>
                <a:ea typeface="Calibri" panose="020F0502020204030204" pitchFamily="34" charset="0"/>
                <a:cs typeface="Times New Roman" panose="02020603050405020304" pitchFamily="18" charset="0"/>
              </a:rPr>
              <a:t>, “el memorioso”:</a:t>
            </a:r>
            <a:endParaRPr lang="es-AR"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es-ES" sz="2400" dirty="0">
                <a:latin typeface="Calibri" panose="020F0502020204030204" pitchFamily="34" charset="0"/>
                <a:ea typeface="Calibri" panose="020F0502020204030204" pitchFamily="34" charset="0"/>
                <a:cs typeface="Times New Roman" panose="02020603050405020304" pitchFamily="18" charset="0"/>
              </a:rPr>
              <a:t>“Nosotros, de un vistazo, percibimos tres copas en una mesa; Funes, todos los vástagos y racimos y frutos que comprende una parra. Sabía las formas de las nubes australes del amanecer del treinta de abril de mil ochocientos ochenta y dos y podía compararlas en el recuerdo con las vetas de un libro en pasta española que sólo había mirado una vez y con las líneas de la espuma que un remo levantó en el Río Negro la víspera de la acción del Quebracho. </a:t>
            </a:r>
            <a:endParaRPr lang="es-AR"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1309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70709" y="2082433"/>
            <a:ext cx="6920347" cy="3417859"/>
          </a:xfrm>
          <a:prstGeom prst="rect">
            <a:avLst/>
          </a:prstGeom>
        </p:spPr>
        <p:txBody>
          <a:bodyPr wrap="square">
            <a:spAutoFit/>
          </a:bodyPr>
          <a:lstStyle/>
          <a:p>
            <a:pPr algn="just">
              <a:lnSpc>
                <a:spcPct val="106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Esos recuerdos no eran simples; cada imagen visual estaba ligada a sensaciones musculares, térmicas, etc. Podía reconstruir todos los sueños, todos los entresueños. Dos o tres veces había reconstruido un día entero; no había dudado nunca, pero cada reconstrucción había requerido un día entero”.</a:t>
            </a:r>
            <a:endParaRPr lang="es-A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“Había aprendido sin esfuerzo el inglés, el francés, el portugués, el latín. Sospecho, sin embargo, que no era muy capaz de pensar. Pensar es olvidar diferencias, es generalizar, abstraer. En el abarrotado mundo de Funes no había sino detalles, casi inmediatos” </a:t>
            </a:r>
            <a:endParaRPr lang="es-AR" sz="2000" dirty="0"/>
          </a:p>
        </p:txBody>
      </p:sp>
    </p:spTree>
    <p:extLst>
      <p:ext uri="{BB962C8B-B14F-4D97-AF65-F5344CB8AC3E}">
        <p14:creationId xmlns:p14="http://schemas.microsoft.com/office/powerpoint/2010/main" val="2600476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07669" y="2381832"/>
            <a:ext cx="6526732" cy="2074222"/>
          </a:xfrm>
          <a:prstGeom prst="rect">
            <a:avLst/>
          </a:prstGeom>
        </p:spPr>
        <p:txBody>
          <a:bodyPr wrap="square">
            <a:spAutoFit/>
          </a:bodyPr>
          <a:lstStyle/>
          <a:p>
            <a:pPr>
              <a:lnSpc>
                <a:spcPct val="106000"/>
              </a:lnSpc>
              <a:spcAft>
                <a:spcPts val="600"/>
              </a:spcAft>
            </a:pPr>
            <a:r>
              <a:rPr lang="es-ES" sz="4050" dirty="0">
                <a:latin typeface="Calibri" panose="020F0502020204030204" pitchFamily="34" charset="0"/>
                <a:ea typeface="Calibri" panose="020F0502020204030204" pitchFamily="34" charset="0"/>
                <a:cs typeface="Times New Roman" panose="02020603050405020304" pitchFamily="18" charset="0"/>
              </a:rPr>
              <a:t>II. Las consecuencias no deseadas de la IA y su mitigación</a:t>
            </a:r>
            <a:endParaRPr lang="es-AR" sz="405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4342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57745" y="1766313"/>
            <a:ext cx="6393873" cy="5088765"/>
          </a:xfrm>
          <a:prstGeom prst="rect">
            <a:avLst/>
          </a:prstGeom>
        </p:spPr>
        <p:txBody>
          <a:bodyPr wrap="square">
            <a:spAutoFit/>
          </a:bodyPr>
          <a:lstStyle/>
          <a:p>
            <a:pPr marL="257175" indent="-257175" algn="just">
              <a:lnSpc>
                <a:spcPct val="106000"/>
              </a:lnSpc>
              <a:spcAft>
                <a:spcPts val="600"/>
              </a:spcAft>
              <a:buFont typeface="Arial" panose="020B0604020202020204" pitchFamily="34" charset="0"/>
              <a:buChar char="•"/>
            </a:pPr>
            <a:r>
              <a:rPr lang="es-ES" sz="2000" dirty="0" smtClean="0">
                <a:latin typeface="Calibri" panose="020F0502020204030204" pitchFamily="34" charset="0"/>
                <a:ea typeface="Calibri" panose="020F0502020204030204" pitchFamily="34" charset="0"/>
                <a:cs typeface="Times New Roman" panose="02020603050405020304" pitchFamily="18" charset="0"/>
              </a:rPr>
              <a:t>Grandes </a:t>
            </a:r>
            <a:r>
              <a:rPr lang="es-ES" sz="2000" dirty="0">
                <a:latin typeface="Calibri" panose="020F0502020204030204" pitchFamily="34" charset="0"/>
                <a:ea typeface="Calibri" panose="020F0502020204030204" pitchFamily="34" charset="0"/>
                <a:cs typeface="Times New Roman" panose="02020603050405020304" pitchFamily="18" charset="0"/>
              </a:rPr>
              <a:t>ventajas de la IA, verla positivamente pues extiende nuestras capacidades: “Soy inteligente, pero con un lápiz en la mano, soy más inteligente” (Einstein).  </a:t>
            </a:r>
          </a:p>
          <a:p>
            <a:pPr marL="257175" indent="-257175" algn="just">
              <a:lnSpc>
                <a:spcPct val="106000"/>
              </a:lnSpc>
              <a:spcAft>
                <a:spcPts val="600"/>
              </a:spcAft>
              <a:buFont typeface="Arial" panose="020B0604020202020204" pitchFamily="34" charset="0"/>
              <a:buChar char="•"/>
            </a:pPr>
            <a:r>
              <a:rPr lang="es-ES" sz="2000" dirty="0">
                <a:latin typeface="Calibri" panose="020F0502020204030204" pitchFamily="34" charset="0"/>
                <a:ea typeface="Calibri" panose="020F0502020204030204" pitchFamily="34" charset="0"/>
                <a:cs typeface="Times New Roman" panose="02020603050405020304" pitchFamily="18" charset="0"/>
              </a:rPr>
              <a:t>Pero muchos miedos a las posibles consecuencias de una IA General: “</a:t>
            </a:r>
            <a:r>
              <a:rPr lang="es-ES" sz="2000" dirty="0" err="1">
                <a:latin typeface="Calibri" panose="020F0502020204030204" pitchFamily="34" charset="0"/>
                <a:ea typeface="Calibri" panose="020F0502020204030204" pitchFamily="34" charset="0"/>
                <a:cs typeface="Times New Roman" panose="02020603050405020304" pitchFamily="18" charset="0"/>
              </a:rPr>
              <a:t>tecnopesimismo</a:t>
            </a:r>
            <a:r>
              <a:rPr lang="es-ES" sz="2000" dirty="0">
                <a:latin typeface="Calibri" panose="020F0502020204030204" pitchFamily="34" charset="0"/>
                <a:ea typeface="Calibri" panose="020F0502020204030204" pitchFamily="34" charset="0"/>
                <a:cs typeface="Times New Roman" panose="02020603050405020304" pitchFamily="18" charset="0"/>
              </a:rPr>
              <a:t>”. Supuesto materialista de estos miedos. Negación de la existencia de algo inmaterial. </a:t>
            </a:r>
            <a:endParaRPr lang="es-AR" sz="2000"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06000"/>
              </a:lnSpc>
              <a:spcAft>
                <a:spcPts val="600"/>
              </a:spcAft>
              <a:buFont typeface="Arial" panose="020B0604020202020204" pitchFamily="34" charset="0"/>
              <a:buChar char="•"/>
            </a:pPr>
            <a:r>
              <a:rPr lang="es-ES" sz="2000" dirty="0">
                <a:latin typeface="Calibri" panose="020F0502020204030204" pitchFamily="34" charset="0"/>
                <a:ea typeface="Calibri" panose="020F0502020204030204" pitchFamily="34" charset="0"/>
                <a:cs typeface="Times New Roman" panose="02020603050405020304" pitchFamily="18" charset="0"/>
              </a:rPr>
              <a:t> Inconvenientes “menores”: </a:t>
            </a:r>
            <a:endParaRPr lang="es-A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i. el “capitalismo de la vigilancia” (</a:t>
            </a:r>
            <a:r>
              <a:rPr lang="es-ES" sz="2000" dirty="0" err="1">
                <a:latin typeface="Calibri" panose="020F0502020204030204" pitchFamily="34" charset="0"/>
                <a:ea typeface="Calibri" panose="020F0502020204030204" pitchFamily="34" charset="0"/>
                <a:cs typeface="Times New Roman" panose="02020603050405020304" pitchFamily="18" charset="0"/>
              </a:rPr>
              <a:t>Soshana</a:t>
            </a:r>
            <a:r>
              <a:rPr lang="es-ES" sz="2000" dirty="0">
                <a:latin typeface="Calibri" panose="020F0502020204030204" pitchFamily="34" charset="0"/>
                <a:ea typeface="Calibri" panose="020F0502020204030204" pitchFamily="34" charset="0"/>
                <a:cs typeface="Times New Roman" panose="02020603050405020304" pitchFamily="18" charset="0"/>
              </a:rPr>
              <a:t> </a:t>
            </a:r>
            <a:r>
              <a:rPr lang="es-ES" sz="2000" dirty="0" err="1">
                <a:latin typeface="Calibri" panose="020F0502020204030204" pitchFamily="34" charset="0"/>
                <a:ea typeface="Calibri" panose="020F0502020204030204" pitchFamily="34" charset="0"/>
                <a:cs typeface="Times New Roman" panose="02020603050405020304" pitchFamily="18" charset="0"/>
              </a:rPr>
              <a:t>Zuboff</a:t>
            </a:r>
            <a:r>
              <a:rPr lang="es-ES" sz="2000" dirty="0">
                <a:latin typeface="Calibri" panose="020F0502020204030204" pitchFamily="34" charset="0"/>
                <a:ea typeface="Calibri" panose="020F0502020204030204" pitchFamily="34" charset="0"/>
                <a:cs typeface="Times New Roman" panose="02020603050405020304" pitchFamily="18" charset="0"/>
              </a:rPr>
              <a:t>). </a:t>
            </a:r>
            <a:endParaRPr lang="es-A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ii. la manipulación de nuestras decisiones y comportamientos.</a:t>
            </a:r>
            <a:endParaRPr lang="es-A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iii. la discriminación debida a la información sesgada cargada. </a:t>
            </a:r>
            <a:endParaRPr lang="es-A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es-ES" dirty="0">
                <a:latin typeface="Calibri" panose="020F0502020204030204" pitchFamily="34" charset="0"/>
                <a:ea typeface="Calibri" panose="020F0502020204030204" pitchFamily="34" charset="0"/>
                <a:cs typeface="Times New Roman" panose="02020603050405020304" pitchFamily="18" charset="0"/>
              </a:rPr>
              <a:t> </a:t>
            </a:r>
            <a:endParaRPr lang="es-A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0911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377433" y="1303525"/>
            <a:ext cx="6450386" cy="3727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0" numCol="1" anchor="ctr" anchorCtr="0" compatLnSpc="1">
            <a:prstTxWarp prst="textNoShape">
              <a:avLst/>
            </a:prstTxWarp>
            <a:spAutoFit/>
          </a:bodyPr>
          <a:lstStyle/>
          <a:p>
            <a:pPr algn="ctr" defTabSz="685800" eaLnBrk="0" fontAlgn="base" hangingPunct="0">
              <a:spcBef>
                <a:spcPct val="0"/>
              </a:spcBef>
              <a:spcAft>
                <a:spcPct val="0"/>
              </a:spcAft>
            </a:pPr>
            <a:r>
              <a:rPr lang="es-AR" altLang="es-AR" sz="2400" dirty="0" smtClean="0">
                <a:latin typeface="Calibri" panose="020F0502020204030204" pitchFamily="34" charset="0"/>
                <a:ea typeface="Calibri" panose="020F0502020204030204" pitchFamily="34" charset="0"/>
                <a:cs typeface="Times New Roman" panose="02020603050405020304" pitchFamily="18" charset="0"/>
              </a:rPr>
              <a:t>Soluciones propuestas</a:t>
            </a:r>
            <a:endParaRPr lang="es-AR" altLang="es-AR" sz="2400" dirty="0">
              <a:latin typeface="Calibri" panose="020F0502020204030204" pitchFamily="34" charset="0"/>
              <a:ea typeface="Calibri" panose="020F0502020204030204" pitchFamily="34" charset="0"/>
              <a:cs typeface="Times New Roman" panose="02020603050405020304" pitchFamily="18" charset="0"/>
            </a:endParaRPr>
          </a:p>
          <a:p>
            <a:pPr algn="just" defTabSz="685800" eaLnBrk="0" fontAlgn="base" hangingPunct="0">
              <a:spcBef>
                <a:spcPct val="0"/>
              </a:spcBef>
              <a:spcAft>
                <a:spcPct val="0"/>
              </a:spcAft>
            </a:pPr>
            <a:endParaRPr lang="es-ES" altLang="es-AR" sz="2400" dirty="0">
              <a:solidFill>
                <a:srgbClr val="202124"/>
              </a:solidFill>
              <a:latin typeface="Calibri" panose="020F0502020204030204" pitchFamily="34" charset="0"/>
              <a:ea typeface="Times New Roman" panose="02020603050405020304" pitchFamily="18" charset="0"/>
              <a:cs typeface="Calibri" panose="020F0502020204030204" pitchFamily="34" charset="0"/>
            </a:endParaRPr>
          </a:p>
          <a:p>
            <a:pPr algn="just" defTabSz="685800" eaLnBrk="0" fontAlgn="base" hangingPunct="0">
              <a:spcBef>
                <a:spcPct val="0"/>
              </a:spcBef>
              <a:spcAft>
                <a:spcPct val="0"/>
              </a:spcAft>
            </a:pPr>
            <a:r>
              <a:rPr lang="es-ES" altLang="es-AR" sz="2400" dirty="0">
                <a:solidFill>
                  <a:srgbClr val="202124"/>
                </a:solidFill>
                <a:latin typeface="Calibri" panose="020F0502020204030204" pitchFamily="34" charset="0"/>
                <a:ea typeface="Times New Roman" panose="02020603050405020304" pitchFamily="18" charset="0"/>
                <a:cs typeface="Calibri" panose="020F0502020204030204" pitchFamily="34" charset="0"/>
              </a:rPr>
              <a:t>Un marco legal.</a:t>
            </a:r>
          </a:p>
          <a:p>
            <a:pPr algn="just" defTabSz="685800" eaLnBrk="0" fontAlgn="base" hangingPunct="0">
              <a:spcBef>
                <a:spcPct val="0"/>
              </a:spcBef>
              <a:spcAft>
                <a:spcPct val="0"/>
              </a:spcAft>
            </a:pPr>
            <a:r>
              <a:rPr lang="es-ES" altLang="es-AR" sz="2400" dirty="0">
                <a:solidFill>
                  <a:srgbClr val="202124"/>
                </a:solidFill>
                <a:latin typeface="Calibri" panose="020F0502020204030204" pitchFamily="34" charset="0"/>
                <a:ea typeface="Times New Roman" panose="02020603050405020304" pitchFamily="18" charset="0"/>
                <a:cs typeface="Calibri" panose="020F0502020204030204" pitchFamily="34" charset="0"/>
              </a:rPr>
              <a:t>Los algoritmos deben ser transparentes, comprensibles, predecibles y controlables.</a:t>
            </a:r>
          </a:p>
          <a:p>
            <a:pPr algn="just" defTabSz="685800" eaLnBrk="0" fontAlgn="base" hangingPunct="0">
              <a:spcBef>
                <a:spcPct val="0"/>
              </a:spcBef>
              <a:spcAft>
                <a:spcPct val="0"/>
              </a:spcAft>
            </a:pPr>
            <a:r>
              <a:rPr lang="es-ES" altLang="es-AR" sz="2400" dirty="0">
                <a:solidFill>
                  <a:srgbClr val="202124"/>
                </a:solidFill>
                <a:latin typeface="Calibri" panose="020F0502020204030204" pitchFamily="34" charset="0"/>
                <a:ea typeface="Times New Roman" panose="02020603050405020304" pitchFamily="18" charset="0"/>
                <a:cs typeface="Calibri" panose="020F0502020204030204" pitchFamily="34" charset="0"/>
              </a:rPr>
              <a:t>Estructuras de gobernanza y rendición de cuentas establecidas.</a:t>
            </a:r>
          </a:p>
          <a:p>
            <a:pPr algn="just" defTabSz="685800" eaLnBrk="0" fontAlgn="base" hangingPunct="0">
              <a:spcBef>
                <a:spcPct val="0"/>
              </a:spcBef>
              <a:spcAft>
                <a:spcPct val="0"/>
              </a:spcAft>
            </a:pPr>
            <a:r>
              <a:rPr lang="es-ES" altLang="es-AR" sz="2400" dirty="0">
                <a:solidFill>
                  <a:srgbClr val="202124"/>
                </a:solidFill>
                <a:latin typeface="Calibri" panose="020F0502020204030204" pitchFamily="34" charset="0"/>
                <a:ea typeface="Times New Roman" panose="02020603050405020304" pitchFamily="18" charset="0"/>
                <a:cs typeface="Calibri" panose="020F0502020204030204" pitchFamily="34" charset="0"/>
              </a:rPr>
              <a:t>Códigos éticos.</a:t>
            </a:r>
          </a:p>
          <a:p>
            <a:pPr algn="just" defTabSz="685800" eaLnBrk="0" fontAlgn="base" hangingPunct="0">
              <a:spcBef>
                <a:spcPct val="0"/>
              </a:spcBef>
              <a:spcAft>
                <a:spcPct val="0"/>
              </a:spcAft>
            </a:pPr>
            <a:r>
              <a:rPr lang="es-ES" altLang="es-AR" sz="2400" dirty="0">
                <a:solidFill>
                  <a:srgbClr val="202124"/>
                </a:solidFill>
                <a:latin typeface="Calibri" panose="020F0502020204030204" pitchFamily="34" charset="0"/>
                <a:ea typeface="Times New Roman" panose="02020603050405020304" pitchFamily="18" charset="0"/>
                <a:cs typeface="Calibri" panose="020F0502020204030204" pitchFamily="34" charset="0"/>
              </a:rPr>
              <a:t>Educación básica, a partir de la escuela primaria.</a:t>
            </a:r>
          </a:p>
          <a:p>
            <a:pPr algn="just" defTabSz="685800" eaLnBrk="0" fontAlgn="base" hangingPunct="0">
              <a:spcBef>
                <a:spcPct val="0"/>
              </a:spcBef>
              <a:spcAft>
                <a:spcPct val="0"/>
              </a:spcAft>
            </a:pPr>
            <a:r>
              <a:rPr lang="es-ES" altLang="es-AR" sz="2400" dirty="0">
                <a:solidFill>
                  <a:srgbClr val="202124"/>
                </a:solidFill>
                <a:latin typeface="Calibri" panose="020F0502020204030204" pitchFamily="34" charset="0"/>
                <a:ea typeface="Times New Roman" panose="02020603050405020304" pitchFamily="18" charset="0"/>
                <a:cs typeface="Calibri" panose="020F0502020204030204" pitchFamily="34" charset="0"/>
              </a:rPr>
              <a:t>Promover el activismo de los consumidores.</a:t>
            </a:r>
            <a:r>
              <a:rPr lang="es-AR" altLang="es-AR" sz="2400" dirty="0"/>
              <a:t> </a:t>
            </a:r>
            <a:endParaRPr lang="es-AR" altLang="es-AR" sz="2400" dirty="0">
              <a:latin typeface="Arial" panose="020B0604020202020204" pitchFamily="34" charset="0"/>
            </a:endParaRPr>
          </a:p>
        </p:txBody>
      </p:sp>
    </p:spTree>
    <p:extLst>
      <p:ext uri="{BB962C8B-B14F-4D97-AF65-F5344CB8AC3E}">
        <p14:creationId xmlns:p14="http://schemas.microsoft.com/office/powerpoint/2010/main" val="2975344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54727" y="2139630"/>
            <a:ext cx="6130637" cy="1795684"/>
          </a:xfrm>
          <a:prstGeom prst="rect">
            <a:avLst/>
          </a:prstGeom>
        </p:spPr>
        <p:txBody>
          <a:bodyPr wrap="square">
            <a:spAutoFit/>
          </a:bodyPr>
          <a:lstStyle/>
          <a:p>
            <a:pPr algn="just">
              <a:lnSpc>
                <a:spcPct val="106000"/>
              </a:lnSpc>
              <a:spcAft>
                <a:spcPts val="600"/>
              </a:spcAft>
            </a:pPr>
            <a:r>
              <a:rPr lang="es-AR" sz="2400" dirty="0" err="1" smtClean="0">
                <a:latin typeface="Calibri" panose="020F0502020204030204" pitchFamily="34" charset="0"/>
                <a:ea typeface="Calibri" panose="020F0502020204030204" pitchFamily="34" charset="0"/>
                <a:cs typeface="Times New Roman" panose="02020603050405020304" pitchFamily="18" charset="0"/>
              </a:rPr>
              <a:t>Louise</a:t>
            </a:r>
            <a:r>
              <a:rPr lang="es-AR" sz="2400" dirty="0" smtClean="0">
                <a:latin typeface="Calibri" panose="020F0502020204030204" pitchFamily="34" charset="0"/>
                <a:ea typeface="Calibri" panose="020F0502020204030204" pitchFamily="34" charset="0"/>
                <a:cs typeface="Times New Roman" panose="02020603050405020304" pitchFamily="18" charset="0"/>
              </a:rPr>
              <a:t> </a:t>
            </a:r>
            <a:r>
              <a:rPr lang="es-AR" sz="2400" dirty="0" err="1">
                <a:latin typeface="Calibri" panose="020F0502020204030204" pitchFamily="34" charset="0"/>
                <a:ea typeface="Calibri" panose="020F0502020204030204" pitchFamily="34" charset="0"/>
                <a:cs typeface="Times New Roman" panose="02020603050405020304" pitchFamily="18" charset="0"/>
              </a:rPr>
              <a:t>Amoore</a:t>
            </a:r>
            <a:r>
              <a:rPr lang="es-AR" sz="2400" dirty="0">
                <a:latin typeface="Calibri" panose="020F0502020204030204" pitchFamily="34" charset="0"/>
                <a:ea typeface="Calibri" panose="020F0502020204030204" pitchFamily="34" charset="0"/>
                <a:cs typeface="Times New Roman" panose="02020603050405020304" pitchFamily="18" charset="0"/>
              </a:rPr>
              <a:t>, Shannon </a:t>
            </a:r>
            <a:r>
              <a:rPr lang="es-AR" sz="2400" dirty="0" err="1">
                <a:latin typeface="Calibri" panose="020F0502020204030204" pitchFamily="34" charset="0"/>
                <a:ea typeface="Calibri" panose="020F0502020204030204" pitchFamily="34" charset="0"/>
                <a:cs typeface="Times New Roman" panose="02020603050405020304" pitchFamily="18" charset="0"/>
              </a:rPr>
              <a:t>Vallor</a:t>
            </a:r>
            <a:r>
              <a:rPr lang="es-AR" sz="2400" dirty="0">
                <a:latin typeface="Calibri" panose="020F0502020204030204" pitchFamily="34" charset="0"/>
                <a:ea typeface="Calibri" panose="020F0502020204030204" pitchFamily="34" charset="0"/>
                <a:cs typeface="Times New Roman" panose="02020603050405020304" pitchFamily="18" charset="0"/>
              </a:rPr>
              <a:t>: Estas “soluciones” no son suficientes. </a:t>
            </a:r>
          </a:p>
          <a:p>
            <a:pPr algn="just">
              <a:lnSpc>
                <a:spcPct val="106000"/>
              </a:lnSpc>
              <a:spcAft>
                <a:spcPts val="600"/>
              </a:spcAft>
            </a:pPr>
            <a:r>
              <a:rPr lang="en-AE" sz="2400" dirty="0">
                <a:latin typeface="Calibri" panose="020F0502020204030204" pitchFamily="34" charset="0"/>
                <a:ea typeface="Calibri" panose="020F0502020204030204" pitchFamily="34" charset="0"/>
                <a:cs typeface="Times New Roman" panose="02020603050405020304" pitchFamily="18" charset="0"/>
              </a:rPr>
              <a:t>Amoore: “cloud Ethics”, interior a la IA.</a:t>
            </a:r>
            <a:endParaRPr lang="es-AR"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en-AE" sz="2400" dirty="0">
                <a:latin typeface="Calibri" panose="020F0502020204030204" pitchFamily="34" charset="0"/>
                <a:ea typeface="Calibri" panose="020F0502020204030204" pitchFamily="34" charset="0"/>
                <a:cs typeface="Times New Roman" panose="02020603050405020304" pitchFamily="18" charset="0"/>
              </a:rPr>
              <a:t>Shannon Vallor: “technomoral virtues”</a:t>
            </a:r>
            <a:endParaRPr lang="es-AR"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36582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flipH="1">
            <a:off x="1383629" y="1578636"/>
            <a:ext cx="6388771" cy="3358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0" numCol="1" anchor="ctr" anchorCtr="0" compatLnSpc="1">
            <a:prstTxWarp prst="textNoShape">
              <a:avLst/>
            </a:prstTxWarp>
            <a:spAutoFit/>
          </a:bodyPr>
          <a:lstStyle/>
          <a:p>
            <a:pPr marL="342900" indent="-342900" algn="just" defTabSz="685800" eaLnBrk="0" fontAlgn="base" hangingPunct="0">
              <a:spcBef>
                <a:spcPct val="0"/>
              </a:spcBef>
              <a:spcAft>
                <a:spcPct val="0"/>
              </a:spcAft>
              <a:buFontTx/>
              <a:buAutoNum type="arabicPeriod"/>
            </a:pPr>
            <a:r>
              <a:rPr lang="es-ES" altLang="es-AR" sz="2400" dirty="0" smtClean="0">
                <a:solidFill>
                  <a:srgbClr val="202124"/>
                </a:solidFill>
                <a:latin typeface="Calibri" panose="020F0502020204030204" pitchFamily="34" charset="0"/>
                <a:ea typeface="Times New Roman" panose="02020603050405020304" pitchFamily="18" charset="0"/>
                <a:cs typeface="Calibri" panose="020F0502020204030204" pitchFamily="34" charset="0"/>
              </a:rPr>
              <a:t>La </a:t>
            </a:r>
            <a:r>
              <a:rPr lang="es-ES" altLang="es-AR" sz="2400" dirty="0">
                <a:solidFill>
                  <a:srgbClr val="202124"/>
                </a:solidFill>
                <a:latin typeface="Calibri" panose="020F0502020204030204" pitchFamily="34" charset="0"/>
                <a:ea typeface="Times New Roman" panose="02020603050405020304" pitchFamily="18" charset="0"/>
                <a:cs typeface="Calibri" panose="020F0502020204030204" pitchFamily="34" charset="0"/>
              </a:rPr>
              <a:t>honestidad, definida como un respeto ejemplar a la verdad.</a:t>
            </a:r>
          </a:p>
          <a:p>
            <a:pPr marL="342900" indent="-342900" algn="just" defTabSz="685800" eaLnBrk="0" fontAlgn="base" hangingPunct="0">
              <a:spcBef>
                <a:spcPct val="0"/>
              </a:spcBef>
              <a:spcAft>
                <a:spcPct val="0"/>
              </a:spcAft>
              <a:buFontTx/>
              <a:buAutoNum type="arabicPeriod"/>
            </a:pPr>
            <a:r>
              <a:rPr lang="es-ES" altLang="es-AR" sz="2400" dirty="0">
                <a:solidFill>
                  <a:srgbClr val="202124"/>
                </a:solidFill>
                <a:latin typeface="Calibri" panose="020F0502020204030204" pitchFamily="34" charset="0"/>
                <a:ea typeface="Times New Roman" panose="02020603050405020304" pitchFamily="18" charset="0"/>
                <a:cs typeface="Calibri" panose="020F0502020204030204" pitchFamily="34" charset="0"/>
              </a:rPr>
              <a:t>Dominio propio: hacernos dueños de nosotros mismos para hacer el bien.</a:t>
            </a:r>
          </a:p>
          <a:p>
            <a:pPr marL="342900" indent="-342900" algn="just" defTabSz="685800" eaLnBrk="0" fontAlgn="base" hangingPunct="0">
              <a:spcBef>
                <a:spcPct val="0"/>
              </a:spcBef>
              <a:spcAft>
                <a:spcPct val="0"/>
              </a:spcAft>
              <a:buFontTx/>
              <a:buAutoNum type="arabicPeriod"/>
            </a:pPr>
            <a:r>
              <a:rPr lang="es-ES" altLang="es-AR" sz="2400" dirty="0">
                <a:solidFill>
                  <a:srgbClr val="202124"/>
                </a:solidFill>
                <a:latin typeface="Calibri" panose="020F0502020204030204" pitchFamily="34" charset="0"/>
                <a:ea typeface="Times New Roman" panose="02020603050405020304" pitchFamily="18" charset="0"/>
                <a:cs typeface="Calibri" panose="020F0502020204030204" pitchFamily="34" charset="0"/>
              </a:rPr>
              <a:t>La humildad como reconocimiento de nuestros límites.</a:t>
            </a:r>
          </a:p>
          <a:p>
            <a:pPr marL="342900" indent="-342900" algn="just" defTabSz="685800" eaLnBrk="0" fontAlgn="base" hangingPunct="0">
              <a:spcBef>
                <a:spcPct val="0"/>
              </a:spcBef>
              <a:spcAft>
                <a:spcPct val="0"/>
              </a:spcAft>
              <a:buFontTx/>
              <a:buAutoNum type="arabicPeriod"/>
            </a:pPr>
            <a:r>
              <a:rPr lang="es-ES" altLang="es-AR" sz="2400" dirty="0">
                <a:solidFill>
                  <a:srgbClr val="202124"/>
                </a:solidFill>
                <a:latin typeface="Calibri" panose="020F0502020204030204" pitchFamily="34" charset="0"/>
                <a:ea typeface="Times New Roman" panose="02020603050405020304" pitchFamily="18" charset="0"/>
                <a:cs typeface="Calibri" panose="020F0502020204030204" pitchFamily="34" charset="0"/>
              </a:rPr>
              <a:t>La justicia como preocupación por los demás.</a:t>
            </a:r>
          </a:p>
          <a:p>
            <a:pPr marL="342900" indent="-342900" algn="just" defTabSz="685800" eaLnBrk="0" fontAlgn="base" hangingPunct="0">
              <a:spcBef>
                <a:spcPct val="0"/>
              </a:spcBef>
              <a:spcAft>
                <a:spcPct val="0"/>
              </a:spcAft>
              <a:buFontTx/>
              <a:buAutoNum type="arabicPeriod"/>
            </a:pPr>
            <a:r>
              <a:rPr lang="es-ES" altLang="es-AR" sz="2400" dirty="0">
                <a:solidFill>
                  <a:srgbClr val="202124"/>
                </a:solidFill>
                <a:latin typeface="Calibri" panose="020F0502020204030204" pitchFamily="34" charset="0"/>
                <a:ea typeface="Times New Roman" panose="02020603050405020304" pitchFamily="18" charset="0"/>
                <a:cs typeface="Calibri" panose="020F0502020204030204" pitchFamily="34" charset="0"/>
              </a:rPr>
              <a:t>El valor como prioridad moral.6. La empatía como sentimiento por los demás.</a:t>
            </a:r>
            <a:r>
              <a:rPr lang="es-AR" altLang="es-AR" sz="2400" dirty="0"/>
              <a:t> </a:t>
            </a:r>
            <a:endParaRPr lang="es-AR" altLang="es-AR" sz="2400" dirty="0">
              <a:latin typeface="Arial" panose="020B0604020202020204" pitchFamily="34" charset="0"/>
            </a:endParaRPr>
          </a:p>
        </p:txBody>
      </p:sp>
    </p:spTree>
    <p:extLst>
      <p:ext uri="{BB962C8B-B14F-4D97-AF65-F5344CB8AC3E}">
        <p14:creationId xmlns:p14="http://schemas.microsoft.com/office/powerpoint/2010/main" val="3311595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305243" y="1797486"/>
            <a:ext cx="6501793" cy="3420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0" numCol="1" anchor="ctr" anchorCtr="0" compatLnSpc="1">
            <a:prstTxWarp prst="textNoShape">
              <a:avLst/>
            </a:prstTxWarp>
            <a:spAutoFit/>
          </a:bodyPr>
          <a:lstStyle/>
          <a:p>
            <a:pPr algn="just" defTabSz="685800" eaLnBrk="0" fontAlgn="base" hangingPunct="0">
              <a:spcBef>
                <a:spcPct val="0"/>
              </a:spcBef>
              <a:spcAft>
                <a:spcPct val="0"/>
              </a:spcAft>
            </a:pPr>
            <a:r>
              <a:rPr lang="es-ES" altLang="es-AR" sz="2000" dirty="0" smtClean="0">
                <a:solidFill>
                  <a:srgbClr val="202124"/>
                </a:solidFill>
                <a:latin typeface="Calibri" panose="020F0502020204030204" pitchFamily="34" charset="0"/>
                <a:ea typeface="Times New Roman" panose="02020603050405020304" pitchFamily="18" charset="0"/>
                <a:cs typeface="Calibri" panose="020F0502020204030204" pitchFamily="34" charset="0"/>
              </a:rPr>
              <a:t>7</a:t>
            </a:r>
            <a:r>
              <a:rPr lang="es-ES" altLang="es-AR" sz="2000" dirty="0">
                <a:solidFill>
                  <a:srgbClr val="202124"/>
                </a:solidFill>
                <a:latin typeface="Calibri" panose="020F0502020204030204" pitchFamily="34" charset="0"/>
                <a:ea typeface="Times New Roman" panose="02020603050405020304" pitchFamily="18" charset="0"/>
                <a:cs typeface="Calibri" panose="020F0502020204030204" pitchFamily="34" charset="0"/>
              </a:rPr>
              <a:t>. El cuidado como disposición atenta y emocional hacia las necesidades de los demás.</a:t>
            </a:r>
          </a:p>
          <a:p>
            <a:pPr algn="just" defTabSz="685800" eaLnBrk="0" fontAlgn="base" hangingPunct="0">
              <a:spcBef>
                <a:spcPct val="0"/>
              </a:spcBef>
              <a:spcAft>
                <a:spcPct val="0"/>
              </a:spcAft>
            </a:pPr>
            <a:r>
              <a:rPr lang="es-ES" altLang="es-AR" sz="2000" dirty="0">
                <a:solidFill>
                  <a:srgbClr val="202124"/>
                </a:solidFill>
                <a:latin typeface="Calibri" panose="020F0502020204030204" pitchFamily="34" charset="0"/>
                <a:ea typeface="Times New Roman" panose="02020603050405020304" pitchFamily="18" charset="0"/>
                <a:cs typeface="Calibri" panose="020F0502020204030204" pitchFamily="34" charset="0"/>
              </a:rPr>
              <a:t>8. El civismo como disposición a “hacer causa común” con los demás.</a:t>
            </a:r>
          </a:p>
          <a:p>
            <a:pPr algn="just" defTabSz="685800" eaLnBrk="0" fontAlgn="base" hangingPunct="0">
              <a:spcBef>
                <a:spcPct val="0"/>
              </a:spcBef>
              <a:spcAft>
                <a:spcPct val="0"/>
              </a:spcAft>
            </a:pPr>
            <a:r>
              <a:rPr lang="es-ES" altLang="es-AR" sz="2000" dirty="0">
                <a:solidFill>
                  <a:srgbClr val="202124"/>
                </a:solidFill>
                <a:latin typeface="Calibri" panose="020F0502020204030204" pitchFamily="34" charset="0"/>
                <a:ea typeface="Times New Roman" panose="02020603050405020304" pitchFamily="18" charset="0"/>
                <a:cs typeface="Calibri" panose="020F0502020204030204" pitchFamily="34" charset="0"/>
              </a:rPr>
              <a:t>9. La flexibilidad como hábil adaptación al cambio.</a:t>
            </a:r>
          </a:p>
          <a:p>
            <a:pPr algn="just" defTabSz="685800" eaLnBrk="0" fontAlgn="base" hangingPunct="0">
              <a:spcBef>
                <a:spcPct val="0"/>
              </a:spcBef>
              <a:spcAft>
                <a:spcPct val="0"/>
              </a:spcAft>
            </a:pPr>
            <a:r>
              <a:rPr lang="es-ES" altLang="es-AR" sz="2000" dirty="0">
                <a:solidFill>
                  <a:srgbClr val="202124"/>
                </a:solidFill>
                <a:latin typeface="Calibri" panose="020F0502020204030204" pitchFamily="34" charset="0"/>
                <a:ea typeface="Times New Roman" panose="02020603050405020304" pitchFamily="18" charset="0"/>
                <a:cs typeface="Calibri" panose="020F0502020204030204" pitchFamily="34" charset="0"/>
              </a:rPr>
              <a:t>10. Perspectiva: discernir los fenómenos morales como partes de un todo moral.</a:t>
            </a:r>
          </a:p>
          <a:p>
            <a:pPr algn="just" defTabSz="685800" eaLnBrk="0" fontAlgn="base" hangingPunct="0">
              <a:spcBef>
                <a:spcPct val="0"/>
              </a:spcBef>
              <a:spcAft>
                <a:spcPct val="0"/>
              </a:spcAft>
            </a:pPr>
            <a:r>
              <a:rPr lang="es-ES" altLang="es-AR" sz="2000" dirty="0">
                <a:solidFill>
                  <a:srgbClr val="202124"/>
                </a:solidFill>
                <a:latin typeface="Calibri" panose="020F0502020204030204" pitchFamily="34" charset="0"/>
                <a:ea typeface="Times New Roman" panose="02020603050405020304" pitchFamily="18" charset="0"/>
                <a:cs typeface="Calibri" panose="020F0502020204030204" pitchFamily="34" charset="0"/>
              </a:rPr>
              <a:t>11. La magnanimidad como disposición generosa hacia fines legítimos.</a:t>
            </a:r>
          </a:p>
          <a:p>
            <a:pPr algn="just" defTabSz="685800" eaLnBrk="0" fontAlgn="base" hangingPunct="0">
              <a:spcBef>
                <a:spcPct val="0"/>
              </a:spcBef>
              <a:spcAft>
                <a:spcPct val="0"/>
              </a:spcAft>
            </a:pPr>
            <a:r>
              <a:rPr lang="es-ES" altLang="es-AR" sz="2000" dirty="0">
                <a:solidFill>
                  <a:srgbClr val="202124"/>
                </a:solidFill>
                <a:latin typeface="Calibri" panose="020F0502020204030204" pitchFamily="34" charset="0"/>
                <a:ea typeface="Times New Roman" panose="02020603050405020304" pitchFamily="18" charset="0"/>
                <a:cs typeface="Calibri" panose="020F0502020204030204" pitchFamily="34" charset="0"/>
              </a:rPr>
              <a:t>12. La sabiduría </a:t>
            </a:r>
            <a:r>
              <a:rPr lang="es-ES" altLang="es-AR" sz="2000" dirty="0" err="1">
                <a:solidFill>
                  <a:srgbClr val="202124"/>
                </a:solidFill>
                <a:latin typeface="Calibri" panose="020F0502020204030204" pitchFamily="34" charset="0"/>
                <a:ea typeface="Times New Roman" panose="02020603050405020304" pitchFamily="18" charset="0"/>
                <a:cs typeface="Calibri" panose="020F0502020204030204" pitchFamily="34" charset="0"/>
              </a:rPr>
              <a:t>tecnomoral</a:t>
            </a:r>
            <a:r>
              <a:rPr lang="es-ES" altLang="es-AR" sz="2000" dirty="0">
                <a:solidFill>
                  <a:srgbClr val="202124"/>
                </a:solidFill>
                <a:latin typeface="Calibri" panose="020F0502020204030204" pitchFamily="34" charset="0"/>
                <a:ea typeface="Times New Roman" panose="02020603050405020304" pitchFamily="18" charset="0"/>
                <a:cs typeface="Calibri" panose="020F0502020204030204" pitchFamily="34" charset="0"/>
              </a:rPr>
              <a:t> como integración de las virtudes </a:t>
            </a:r>
            <a:r>
              <a:rPr lang="es-ES" altLang="es-AR" sz="2000" dirty="0" err="1">
                <a:solidFill>
                  <a:srgbClr val="202124"/>
                </a:solidFill>
                <a:latin typeface="Calibri" panose="020F0502020204030204" pitchFamily="34" charset="0"/>
                <a:ea typeface="Times New Roman" panose="02020603050405020304" pitchFamily="18" charset="0"/>
                <a:cs typeface="Calibri" panose="020F0502020204030204" pitchFamily="34" charset="0"/>
              </a:rPr>
              <a:t>tecnomorales</a:t>
            </a:r>
            <a:r>
              <a:rPr lang="es-ES" altLang="es-AR" sz="2000" dirty="0">
                <a:solidFill>
                  <a:srgbClr val="202124"/>
                </a:solidFill>
                <a:latin typeface="Calibri" panose="020F0502020204030204" pitchFamily="34" charset="0"/>
                <a:ea typeface="Times New Roman" panose="02020603050405020304" pitchFamily="18" charset="0"/>
                <a:cs typeface="Calibri" panose="020F0502020204030204" pitchFamily="34" charset="0"/>
              </a:rPr>
              <a:t> mencionadas anteriormente.</a:t>
            </a:r>
            <a:r>
              <a:rPr lang="es-AR" altLang="es-AR" sz="2000" dirty="0"/>
              <a:t> </a:t>
            </a:r>
            <a:endParaRPr lang="es-AR" altLang="es-AR" sz="2000" dirty="0">
              <a:latin typeface="Arial" panose="020B0604020202020204" pitchFamily="34" charset="0"/>
            </a:endParaRPr>
          </a:p>
        </p:txBody>
      </p:sp>
    </p:spTree>
    <p:extLst>
      <p:ext uri="{BB962C8B-B14F-4D97-AF65-F5344CB8AC3E}">
        <p14:creationId xmlns:p14="http://schemas.microsoft.com/office/powerpoint/2010/main" val="3720473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t>Muchas gracias. </a:t>
            </a:r>
            <a:endParaRPr lang="es-AR" dirty="0"/>
          </a:p>
        </p:txBody>
      </p:sp>
      <p:sp>
        <p:nvSpPr>
          <p:cNvPr id="3" name="Subtítulo 2"/>
          <p:cNvSpPr>
            <a:spLocks noGrp="1"/>
          </p:cNvSpPr>
          <p:nvPr>
            <p:ph type="subTitle" idx="1"/>
          </p:nvPr>
        </p:nvSpPr>
        <p:spPr/>
        <p:txBody>
          <a:bodyPr/>
          <a:lstStyle/>
          <a:p>
            <a:endParaRPr lang="es-AR" dirty="0"/>
          </a:p>
        </p:txBody>
      </p:sp>
    </p:spTree>
    <p:extLst>
      <p:ext uri="{BB962C8B-B14F-4D97-AF65-F5344CB8AC3E}">
        <p14:creationId xmlns:p14="http://schemas.microsoft.com/office/powerpoint/2010/main" val="222222497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CBA8F4FF063E646BD22F9ECCACC4DB0" ma:contentTypeVersion="10" ma:contentTypeDescription="Create a new document." ma:contentTypeScope="" ma:versionID="c4aed94cc9ca29ea13c28052b55e392c">
  <xsd:schema xmlns:xsd="http://www.w3.org/2001/XMLSchema" xmlns:xs="http://www.w3.org/2001/XMLSchema" xmlns:p="http://schemas.microsoft.com/office/2006/metadata/properties" xmlns:ns3="e1cc48ca-88fb-44a3-90e8-adb5be46c1f3" targetNamespace="http://schemas.microsoft.com/office/2006/metadata/properties" ma:root="true" ma:fieldsID="3235029153c93748f41d0e7d2e3b9c7e" ns3:_="">
    <xsd:import namespace="e1cc48ca-88fb-44a3-90e8-adb5be46c1f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cc48ca-88fb-44a3-90e8-adb5be46c1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8740D8-0EE4-4B14-A570-9F3FEDC9CE43}">
  <ds:schemaRefs>
    <ds:schemaRef ds:uri="e1cc48ca-88fb-44a3-90e8-adb5be46c1f3"/>
    <ds:schemaRef ds:uri="http://schemas.microsoft.com/office/2006/documentManagement/types"/>
    <ds:schemaRef ds:uri="http://purl.org/dc/elements/1.1/"/>
    <ds:schemaRef ds:uri="http://purl.org/dc/dcmitype/"/>
    <ds:schemaRef ds:uri="http://schemas.microsoft.com/office/infopath/2007/PartnerControls"/>
    <ds:schemaRef ds:uri="http://purl.org/dc/term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9745D67-4F76-40CF-BDCE-D8CCD898B9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cc48ca-88fb-44a3-90e8-adb5be46c1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47444-6FF5-495D-A24D-02746E8691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173</TotalTime>
  <Words>1846</Words>
  <Application>Microsoft Office PowerPoint</Application>
  <PresentationFormat>Presentación en pantalla (4:3)</PresentationFormat>
  <Paragraphs>98</Paragraphs>
  <Slides>23</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23</vt:i4>
      </vt:variant>
    </vt:vector>
  </HeadingPairs>
  <TitlesOfParts>
    <vt:vector size="27" baseType="lpstr">
      <vt:lpstr>Arial</vt:lpstr>
      <vt:lpstr>Calibri</vt:lpstr>
      <vt:lpstr>Times New Roman</vt:lpstr>
      <vt:lpstr>Tema de Office</vt:lpstr>
      <vt:lpstr>Clase Magistral de Investigación</vt:lpstr>
      <vt:lpstr>Estatutos de ANCE, art. 1</vt:lpstr>
      <vt:lpstr>La historia del pensamiento y hechos económicos</vt:lpstr>
      <vt:lpstr>La historia del pensamiento y hechos económicos</vt:lpstr>
      <vt:lpstr>La historia del pensamiento y hechos económicos</vt:lpstr>
      <vt:lpstr>La filosofía de la economía</vt:lpstr>
      <vt:lpstr>La filosofía de la economía</vt:lpstr>
      <vt:lpstr>La filosofía de la economía: disciplinas</vt:lpstr>
      <vt:lpstr>La filosofía de la economía: disciplinas</vt:lpstr>
      <vt:lpstr>La filosofía de la economía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Muchas gracias.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Abduction</dc:title>
  <dc:creator>Ricardo Crespo</dc:creator>
  <cp:lastModifiedBy>Ricardo Crespo</cp:lastModifiedBy>
  <cp:revision>15</cp:revision>
  <dcterms:created xsi:type="dcterms:W3CDTF">2013-11-02T22:41:57Z</dcterms:created>
  <dcterms:modified xsi:type="dcterms:W3CDTF">2023-10-02T15:26:38Z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0x010100CCBA8F4FF063E646BD22F9ECCACC4DB0</vt:lpwstr>
  </property>
</Properties>
</file>